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17" r:id="rId3"/>
    <p:sldId id="318" r:id="rId4"/>
    <p:sldId id="308" r:id="rId5"/>
    <p:sldId id="316" r:id="rId6"/>
    <p:sldId id="319" r:id="rId7"/>
    <p:sldId id="309" r:id="rId8"/>
    <p:sldId id="320" r:id="rId9"/>
    <p:sldId id="321" r:id="rId10"/>
    <p:sldId id="310" r:id="rId11"/>
    <p:sldId id="322" r:id="rId12"/>
    <p:sldId id="311" r:id="rId13"/>
    <p:sldId id="323" r:id="rId14"/>
    <p:sldId id="32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44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p:scale>
          <a:sx n="65" d="100"/>
          <a:sy n="65" d="100"/>
        </p:scale>
        <p:origin x="2144" y="14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14/12/2020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93045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14/12/2020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258703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14/12/2020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303308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14/12/2020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89968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E190D1-3C49-4212-B51D-66CAF86DD478}" type="datetimeFigureOut">
              <a:rPr lang="en-GB" smtClean="0"/>
              <a:t>14/12/2020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4216760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6E190D1-3C49-4212-B51D-66CAF86DD478}" type="datetimeFigureOut">
              <a:rPr lang="en-GB" smtClean="0"/>
              <a:t>14/12/2020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876000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6E190D1-3C49-4212-B51D-66CAF86DD478}" type="datetimeFigureOut">
              <a:rPr lang="en-GB" smtClean="0"/>
              <a:t>14/12/2020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2101756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6E190D1-3C49-4212-B51D-66CAF86DD478}" type="datetimeFigureOut">
              <a:rPr lang="en-GB" smtClean="0"/>
              <a:t>14/12/2020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9977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E190D1-3C49-4212-B51D-66CAF86DD478}" type="datetimeFigureOut">
              <a:rPr lang="en-GB" smtClean="0"/>
              <a:t>14/12/2020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4012282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E190D1-3C49-4212-B51D-66CAF86DD478}" type="datetimeFigureOut">
              <a:rPr lang="en-GB" smtClean="0"/>
              <a:t>14/12/2020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3479444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E190D1-3C49-4212-B51D-66CAF86DD478}" type="datetimeFigureOut">
              <a:rPr lang="en-GB" smtClean="0"/>
              <a:t>14/12/2020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2568147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E190D1-3C49-4212-B51D-66CAF86DD478}" type="datetimeFigureOut">
              <a:rPr lang="en-GB" smtClean="0"/>
              <a:t>14/12/2020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D05DFF-23F4-488B-84BC-6D46650320B9}" type="slidenum">
              <a:rPr lang="en-GB" smtClean="0"/>
              <a:t>‹#›</a:t>
            </a:fld>
            <a:endParaRPr lang="en-GB"/>
          </a:p>
        </p:txBody>
      </p:sp>
    </p:spTree>
    <p:extLst>
      <p:ext uri="{BB962C8B-B14F-4D97-AF65-F5344CB8AC3E}">
        <p14:creationId xmlns:p14="http://schemas.microsoft.com/office/powerpoint/2010/main" val="3568343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75F4D120-3921-42A8-A063-46B023CB0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7F84336-1861-2F42-8923-6ED6470AFDD0}"/>
              </a:ext>
            </a:extLst>
          </p:cNvPr>
          <p:cNvPicPr>
            <a:picLocks noChangeAspect="1"/>
          </p:cNvPicPr>
          <p:nvPr/>
        </p:nvPicPr>
        <p:blipFill rotWithShape="1">
          <a:blip r:embed="rId2">
            <a:extLst>
              <a:ext uri="{28A0092B-C50C-407E-A947-70E740481C1C}">
                <a14:useLocalDpi xmlns:a14="http://schemas.microsoft.com/office/drawing/2010/main" val="0"/>
              </a:ext>
            </a:extLst>
          </a:blip>
          <a:srcRect l="8524" t="8" r="8456" b="-8"/>
          <a:stretch/>
        </p:blipFill>
        <p:spPr>
          <a:xfrm>
            <a:off x="4912241" y="380280"/>
            <a:ext cx="7142684" cy="6098400"/>
          </a:xfrm>
          <a:prstGeom prst="rect">
            <a:avLst/>
          </a:prstGeom>
        </p:spPr>
      </p:pic>
      <p:pic>
        <p:nvPicPr>
          <p:cNvPr id="20" name="Picture 19">
            <a:extLst>
              <a:ext uri="{FF2B5EF4-FFF2-40B4-BE49-F238E27FC236}">
                <a16:creationId xmlns:a16="http://schemas.microsoft.com/office/drawing/2014/main" id="{9D01B3E5-85F4-41A9-A504-D5E6268DEC1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55406" y="2151708"/>
            <a:ext cx="5105422" cy="2554581"/>
          </a:xfrm>
        </p:spPr>
        <p:txBody>
          <a:bodyPr anchor="t">
            <a:normAutofit fontScale="90000"/>
          </a:bodyPr>
          <a:lstStyle/>
          <a:p>
            <a:pPr algn="l"/>
            <a:r>
              <a:rPr lang="en-GB" sz="6600" b="1" dirty="0">
                <a:solidFill>
                  <a:srgbClr val="17447E"/>
                </a:solidFill>
                <a:latin typeface="Gill Sans MT" panose="020B0502020104020203" pitchFamily="34" charset="0"/>
              </a:rPr>
              <a:t>Living Well</a:t>
            </a:r>
            <a:br>
              <a:rPr lang="en-GB" sz="6600" b="1" dirty="0">
                <a:solidFill>
                  <a:srgbClr val="17447E"/>
                </a:solidFill>
                <a:latin typeface="Gill Sans MT" panose="020B0502020104020203" pitchFamily="34" charset="0"/>
              </a:rPr>
            </a:br>
            <a:r>
              <a:rPr lang="en-GB" sz="6600" dirty="0">
                <a:solidFill>
                  <a:srgbClr val="17447E"/>
                </a:solidFill>
                <a:latin typeface="Gill Sans MT" panose="020B0502020104020203" pitchFamily="34" charset="0"/>
              </a:rPr>
              <a:t>Week 1</a:t>
            </a:r>
            <a:br>
              <a:rPr lang="en-GB" sz="6600" dirty="0">
                <a:solidFill>
                  <a:srgbClr val="17447E"/>
                </a:solidFill>
                <a:latin typeface="Gill Sans MT" panose="020B0502020104020203" pitchFamily="34" charset="0"/>
              </a:rPr>
            </a:br>
            <a:r>
              <a:rPr lang="en-GB" sz="4400" dirty="0">
                <a:solidFill>
                  <a:srgbClr val="17447E"/>
                </a:solidFill>
                <a:latin typeface="Gill Sans MT" panose="020B0502020104020203" pitchFamily="34" charset="0"/>
              </a:rPr>
              <a:t>Moving your body</a:t>
            </a:r>
            <a:br>
              <a:rPr lang="en-GB" sz="4000" dirty="0">
                <a:solidFill>
                  <a:srgbClr val="17447E"/>
                </a:solidFill>
                <a:latin typeface="Gill Sans MT" panose="020B0502020104020203" pitchFamily="34" charset="0"/>
              </a:rPr>
            </a:br>
            <a:r>
              <a:rPr lang="en-GB" sz="2700" dirty="0">
                <a:solidFill>
                  <a:srgbClr val="17447E"/>
                </a:solidFill>
                <a:latin typeface="Gill Sans MT" panose="020B0502020104020203" pitchFamily="34" charset="0"/>
              </a:rPr>
              <a:t>Investigate the Christian perspective</a:t>
            </a: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4277950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5F4D120-3921-42A8-A063-46B023CB0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1673" r="1673"/>
          <a:stretch/>
        </p:blipFill>
        <p:spPr>
          <a:xfrm>
            <a:off x="4476307" y="595421"/>
            <a:ext cx="7715693" cy="5658438"/>
          </a:xfrm>
          <a:prstGeom prst="rect">
            <a:avLst/>
          </a:prstGeom>
        </p:spPr>
      </p:pic>
      <p:pic>
        <p:nvPicPr>
          <p:cNvPr id="11" name="Picture 10">
            <a:extLst>
              <a:ext uri="{FF2B5EF4-FFF2-40B4-BE49-F238E27FC236}">
                <a16:creationId xmlns:a16="http://schemas.microsoft.com/office/drawing/2014/main" id="{9D01B3E5-85F4-41A9-A504-D5E6268DEC1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289932" y="2024068"/>
            <a:ext cx="4739268" cy="2801144"/>
          </a:xfrm>
        </p:spPr>
        <p:txBody>
          <a:bodyPr anchor="t">
            <a:normAutofit fontScale="90000"/>
          </a:bodyPr>
          <a:lstStyle/>
          <a:p>
            <a:pPr algn="l"/>
            <a:r>
              <a:rPr lang="en-GB" sz="7300" b="1" dirty="0">
                <a:solidFill>
                  <a:srgbClr val="17447E"/>
                </a:solidFill>
                <a:latin typeface="Gill Sans MT" panose="020B0502020104020203" pitchFamily="34" charset="0"/>
              </a:rPr>
              <a:t>Living Well</a:t>
            </a:r>
            <a:br>
              <a:rPr lang="en-GB" sz="7300" b="1" dirty="0">
                <a:solidFill>
                  <a:srgbClr val="17447E"/>
                </a:solidFill>
                <a:latin typeface="Gill Sans MT" panose="020B0502020104020203" pitchFamily="34" charset="0"/>
              </a:rPr>
            </a:br>
            <a:r>
              <a:rPr lang="en-GB" sz="7300" dirty="0">
                <a:solidFill>
                  <a:srgbClr val="17447E"/>
                </a:solidFill>
                <a:latin typeface="Gill Sans MT" panose="020B0502020104020203" pitchFamily="34" charset="0"/>
              </a:rPr>
              <a:t>Week 4</a:t>
            </a:r>
            <a:br>
              <a:rPr lang="en-GB" sz="7300" dirty="0">
                <a:solidFill>
                  <a:srgbClr val="17447E"/>
                </a:solidFill>
                <a:latin typeface="Gill Sans MT" panose="020B0502020104020203" pitchFamily="34" charset="0"/>
              </a:rPr>
            </a:br>
            <a:r>
              <a:rPr lang="en-GB" sz="4400" dirty="0">
                <a:solidFill>
                  <a:srgbClr val="17447E"/>
                </a:solidFill>
                <a:latin typeface="Gill Sans MT" panose="020B0502020104020203" pitchFamily="34" charset="0"/>
              </a:rPr>
              <a:t>Rest</a:t>
            </a:r>
            <a:br>
              <a:rPr lang="en-GB" sz="4100" dirty="0">
                <a:solidFill>
                  <a:srgbClr val="17447E"/>
                </a:solidFill>
                <a:latin typeface="Gill Sans MT" panose="020B0502020104020203" pitchFamily="34" charset="0"/>
              </a:rPr>
            </a:br>
            <a:r>
              <a:rPr lang="en-GB" sz="2700" dirty="0">
                <a:solidFill>
                  <a:srgbClr val="17447E"/>
                </a:solidFill>
                <a:latin typeface="Gill Sans MT" panose="020B0502020104020203" pitchFamily="34" charset="0"/>
              </a:rPr>
              <a:t>Investigate the Christian perspective</a:t>
            </a: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4049756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rectangle&#10;&#10;Description automatically generated">
            <a:extLst>
              <a:ext uri="{FF2B5EF4-FFF2-40B4-BE49-F238E27FC236}">
                <a16:creationId xmlns:a16="http://schemas.microsoft.com/office/drawing/2014/main" id="{0A76F73E-8A37-4B48-8EE1-6A11A5A392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648693" y="-2716168"/>
            <a:ext cx="6903865" cy="12293617"/>
          </a:xfrm>
          <a:prstGeom prst="rect">
            <a:avLst/>
          </a:prstGeom>
        </p:spPr>
      </p:pic>
      <p:sp>
        <p:nvSpPr>
          <p:cNvPr id="50" name="Title 49">
            <a:extLst>
              <a:ext uri="{FF2B5EF4-FFF2-40B4-BE49-F238E27FC236}">
                <a16:creationId xmlns:a16="http://schemas.microsoft.com/office/drawing/2014/main" id="{DF0CE099-9DE5-2F4D-9A41-486F078BB055}"/>
              </a:ext>
            </a:extLst>
          </p:cNvPr>
          <p:cNvSpPr>
            <a:spLocks noGrp="1"/>
          </p:cNvSpPr>
          <p:nvPr>
            <p:ph type="ctrTitle"/>
          </p:nvPr>
        </p:nvSpPr>
        <p:spPr>
          <a:xfrm>
            <a:off x="689919" y="667266"/>
            <a:ext cx="10812162" cy="5597610"/>
          </a:xfrm>
        </p:spPr>
        <p:txBody>
          <a:bodyPr anchor="ctr">
            <a:noAutofit/>
          </a:bodyPr>
          <a:lstStyle/>
          <a:p>
            <a:r>
              <a:rPr lang="en-US" sz="4800" dirty="0">
                <a:solidFill>
                  <a:srgbClr val="17447E"/>
                </a:solidFill>
                <a:latin typeface="Gill Sans MT" panose="020B0502020104020203" pitchFamily="34" charset="77"/>
              </a:rPr>
              <a:t>Come to me, all you who are weary and burdened, and I will give you rest. Take my yoke upon you and learn from me, for I am gentle and humble in heart, and you will find rest for your souls. For my yoke is easy and my burden is light.</a:t>
            </a:r>
            <a:br>
              <a:rPr lang="en-US" sz="4800" dirty="0">
                <a:solidFill>
                  <a:srgbClr val="17447E"/>
                </a:solidFill>
                <a:latin typeface="Gill Sans MT" panose="020B0502020104020203" pitchFamily="34" charset="77"/>
              </a:rPr>
            </a:br>
            <a:br>
              <a:rPr lang="en-US" sz="4800" dirty="0">
                <a:solidFill>
                  <a:srgbClr val="17447E"/>
                </a:solidFill>
                <a:latin typeface="Gill Sans MT" panose="020B0502020104020203" pitchFamily="34" charset="77"/>
              </a:rPr>
            </a:br>
            <a:r>
              <a:rPr lang="en-US" sz="4800" b="1" dirty="0">
                <a:solidFill>
                  <a:srgbClr val="17447E"/>
                </a:solidFill>
                <a:latin typeface="Gill Sans MT" panose="020B0502020104020203" pitchFamily="34" charset="77"/>
              </a:rPr>
              <a:t>Matthew Ch.11:28-30 (NIV)</a:t>
            </a:r>
          </a:p>
        </p:txBody>
      </p:sp>
    </p:spTree>
    <p:extLst>
      <p:ext uri="{BB962C8B-B14F-4D97-AF65-F5344CB8AC3E}">
        <p14:creationId xmlns:p14="http://schemas.microsoft.com/office/powerpoint/2010/main" val="2063335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5F4D120-3921-42A8-A063-46B023CB0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1673" r="1673"/>
          <a:stretch/>
        </p:blipFill>
        <p:spPr>
          <a:xfrm>
            <a:off x="4476307" y="595421"/>
            <a:ext cx="7715693" cy="5658438"/>
          </a:xfrm>
          <a:prstGeom prst="rect">
            <a:avLst/>
          </a:prstGeom>
        </p:spPr>
      </p:pic>
      <p:pic>
        <p:nvPicPr>
          <p:cNvPr id="11" name="Picture 10">
            <a:extLst>
              <a:ext uri="{FF2B5EF4-FFF2-40B4-BE49-F238E27FC236}">
                <a16:creationId xmlns:a16="http://schemas.microsoft.com/office/drawing/2014/main" id="{9D01B3E5-85F4-41A9-A504-D5E6268DEC1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370779" y="2026855"/>
            <a:ext cx="4744843" cy="2795569"/>
          </a:xfrm>
        </p:spPr>
        <p:txBody>
          <a:bodyPr anchor="t">
            <a:normAutofit fontScale="90000"/>
          </a:bodyPr>
          <a:lstStyle/>
          <a:p>
            <a:pPr algn="l"/>
            <a:r>
              <a:rPr lang="en-GB" sz="7300" b="1" dirty="0">
                <a:solidFill>
                  <a:srgbClr val="17447E"/>
                </a:solidFill>
                <a:latin typeface="Gill Sans MT" panose="020B0502020104020203" pitchFamily="34" charset="0"/>
              </a:rPr>
              <a:t>Living Well</a:t>
            </a:r>
            <a:br>
              <a:rPr lang="en-GB" sz="7300" b="1" dirty="0">
                <a:solidFill>
                  <a:srgbClr val="17447E"/>
                </a:solidFill>
                <a:latin typeface="Gill Sans MT" panose="020B0502020104020203" pitchFamily="34" charset="0"/>
              </a:rPr>
            </a:br>
            <a:r>
              <a:rPr lang="en-GB" sz="7300" dirty="0">
                <a:solidFill>
                  <a:srgbClr val="17447E"/>
                </a:solidFill>
                <a:latin typeface="Gill Sans MT" panose="020B0502020104020203" pitchFamily="34" charset="0"/>
              </a:rPr>
              <a:t>Week 5</a:t>
            </a:r>
            <a:br>
              <a:rPr lang="en-GB" sz="4100" dirty="0">
                <a:solidFill>
                  <a:srgbClr val="17447E"/>
                </a:solidFill>
                <a:latin typeface="Gill Sans MT" panose="020B0502020104020203" pitchFamily="34" charset="0"/>
              </a:rPr>
            </a:br>
            <a:r>
              <a:rPr lang="en-GB" sz="4400" dirty="0">
                <a:solidFill>
                  <a:srgbClr val="17447E"/>
                </a:solidFill>
                <a:latin typeface="Gill Sans MT" panose="020B0502020104020203" pitchFamily="34" charset="0"/>
              </a:rPr>
              <a:t>How God sees us</a:t>
            </a:r>
            <a:br>
              <a:rPr lang="en-GB" sz="4100" dirty="0">
                <a:solidFill>
                  <a:srgbClr val="17447E"/>
                </a:solidFill>
                <a:latin typeface="Gill Sans MT" panose="020B0502020104020203" pitchFamily="34" charset="0"/>
              </a:rPr>
            </a:br>
            <a:r>
              <a:rPr lang="en-GB" sz="2700" dirty="0">
                <a:solidFill>
                  <a:srgbClr val="17447E"/>
                </a:solidFill>
                <a:latin typeface="Gill Sans MT" panose="020B0502020104020203" pitchFamily="34" charset="0"/>
              </a:rPr>
              <a:t>Investigate the Christian perspective</a:t>
            </a: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820286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rectangle&#10;&#10;Description automatically generated">
            <a:extLst>
              <a:ext uri="{FF2B5EF4-FFF2-40B4-BE49-F238E27FC236}">
                <a16:creationId xmlns:a16="http://schemas.microsoft.com/office/drawing/2014/main" id="{0A76F73E-8A37-4B48-8EE1-6A11A5A392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648693" y="-2716168"/>
            <a:ext cx="6903865" cy="12293617"/>
          </a:xfrm>
          <a:prstGeom prst="rect">
            <a:avLst/>
          </a:prstGeom>
        </p:spPr>
      </p:pic>
      <p:sp>
        <p:nvSpPr>
          <p:cNvPr id="50" name="Title 49">
            <a:extLst>
              <a:ext uri="{FF2B5EF4-FFF2-40B4-BE49-F238E27FC236}">
                <a16:creationId xmlns:a16="http://schemas.microsoft.com/office/drawing/2014/main" id="{DF0CE099-9DE5-2F4D-9A41-486F078BB055}"/>
              </a:ext>
            </a:extLst>
          </p:cNvPr>
          <p:cNvSpPr>
            <a:spLocks noGrp="1"/>
          </p:cNvSpPr>
          <p:nvPr>
            <p:ph type="ctrTitle"/>
          </p:nvPr>
        </p:nvSpPr>
        <p:spPr>
          <a:xfrm>
            <a:off x="689919" y="667266"/>
            <a:ext cx="10812162" cy="5597610"/>
          </a:xfrm>
        </p:spPr>
        <p:txBody>
          <a:bodyPr anchor="ctr">
            <a:noAutofit/>
          </a:bodyPr>
          <a:lstStyle/>
          <a:p>
            <a:r>
              <a:rPr lang="en-US" sz="3600" dirty="0">
                <a:solidFill>
                  <a:srgbClr val="17447E"/>
                </a:solidFill>
                <a:latin typeface="Gill Sans MT" panose="020B0502020104020203" pitchFamily="34" charset="77"/>
              </a:rPr>
              <a:t>Therefore, I urge you, brothers and sisters, in view of God’s mercy, to offer your bodies as a living sacrifice, holy and pleasing to God—this is your true and proper worship. Do not conform to the pattern of this world, but be transformed by the renewing of your mind. Then you will be able to test and approve what God’s will is—his good, pleasing and perfect will.</a:t>
            </a:r>
            <a:br>
              <a:rPr lang="en-US" sz="4800" dirty="0">
                <a:solidFill>
                  <a:srgbClr val="17447E"/>
                </a:solidFill>
                <a:latin typeface="Gill Sans MT" panose="020B0502020104020203" pitchFamily="34" charset="77"/>
              </a:rPr>
            </a:br>
            <a:br>
              <a:rPr lang="en-US" sz="4800" dirty="0">
                <a:solidFill>
                  <a:srgbClr val="17447E"/>
                </a:solidFill>
                <a:latin typeface="Gill Sans MT" panose="020B0502020104020203" pitchFamily="34" charset="77"/>
              </a:rPr>
            </a:br>
            <a:r>
              <a:rPr lang="en-US" sz="4800" b="1" dirty="0">
                <a:solidFill>
                  <a:srgbClr val="17447E"/>
                </a:solidFill>
                <a:latin typeface="Gill Sans MT" panose="020B0502020104020203" pitchFamily="34" charset="77"/>
              </a:rPr>
              <a:t>Romans Ch.12:1-2 (NIV)</a:t>
            </a:r>
          </a:p>
        </p:txBody>
      </p:sp>
    </p:spTree>
    <p:extLst>
      <p:ext uri="{BB962C8B-B14F-4D97-AF65-F5344CB8AC3E}">
        <p14:creationId xmlns:p14="http://schemas.microsoft.com/office/powerpoint/2010/main" val="326791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rectangle&#10;&#10;Description automatically generated">
            <a:extLst>
              <a:ext uri="{FF2B5EF4-FFF2-40B4-BE49-F238E27FC236}">
                <a16:creationId xmlns:a16="http://schemas.microsoft.com/office/drawing/2014/main" id="{0A76F73E-8A37-4B48-8EE1-6A11A5A392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648693" y="-2716168"/>
            <a:ext cx="6903865" cy="12293617"/>
          </a:xfrm>
          <a:prstGeom prst="rect">
            <a:avLst/>
          </a:prstGeom>
        </p:spPr>
      </p:pic>
      <p:sp>
        <p:nvSpPr>
          <p:cNvPr id="50" name="Title 49">
            <a:extLst>
              <a:ext uri="{FF2B5EF4-FFF2-40B4-BE49-F238E27FC236}">
                <a16:creationId xmlns:a16="http://schemas.microsoft.com/office/drawing/2014/main" id="{DF0CE099-9DE5-2F4D-9A41-486F078BB055}"/>
              </a:ext>
            </a:extLst>
          </p:cNvPr>
          <p:cNvSpPr>
            <a:spLocks noGrp="1"/>
          </p:cNvSpPr>
          <p:nvPr>
            <p:ph type="ctrTitle"/>
          </p:nvPr>
        </p:nvSpPr>
        <p:spPr>
          <a:xfrm>
            <a:off x="689919" y="667266"/>
            <a:ext cx="10812162" cy="5597610"/>
          </a:xfrm>
        </p:spPr>
        <p:txBody>
          <a:bodyPr anchor="ctr">
            <a:noAutofit/>
          </a:bodyPr>
          <a:lstStyle/>
          <a:p>
            <a:r>
              <a:rPr lang="en-US" sz="4800" dirty="0">
                <a:solidFill>
                  <a:srgbClr val="17447E"/>
                </a:solidFill>
                <a:latin typeface="Gill Sans MT" panose="020B0502020104020203" pitchFamily="34" charset="77"/>
              </a:rPr>
              <a:t>everyone who is called by </a:t>
            </a:r>
            <a:r>
              <a:rPr lang="en-US" sz="4800">
                <a:solidFill>
                  <a:srgbClr val="17447E"/>
                </a:solidFill>
                <a:latin typeface="Gill Sans MT" panose="020B0502020104020203" pitchFamily="34" charset="77"/>
              </a:rPr>
              <a:t>my name, whom </a:t>
            </a:r>
            <a:r>
              <a:rPr lang="en-US" sz="4800" dirty="0">
                <a:solidFill>
                  <a:srgbClr val="17447E"/>
                </a:solidFill>
                <a:latin typeface="Gill Sans MT" panose="020B0502020104020203" pitchFamily="34" charset="77"/>
              </a:rPr>
              <a:t>I created for my glory, whom I formed and made.</a:t>
            </a:r>
            <a:br>
              <a:rPr lang="en-US" sz="4800" dirty="0">
                <a:solidFill>
                  <a:srgbClr val="17447E"/>
                </a:solidFill>
                <a:latin typeface="Gill Sans MT" panose="020B0502020104020203" pitchFamily="34" charset="77"/>
              </a:rPr>
            </a:br>
            <a:br>
              <a:rPr lang="en-US" sz="4800" dirty="0">
                <a:solidFill>
                  <a:srgbClr val="17447E"/>
                </a:solidFill>
                <a:latin typeface="Gill Sans MT" panose="020B0502020104020203" pitchFamily="34" charset="77"/>
              </a:rPr>
            </a:br>
            <a:r>
              <a:rPr lang="en-US" sz="4800" b="1" dirty="0">
                <a:solidFill>
                  <a:srgbClr val="17447E"/>
                </a:solidFill>
                <a:latin typeface="Gill Sans MT" panose="020B0502020104020203" pitchFamily="34" charset="77"/>
              </a:rPr>
              <a:t>Isaiah Ch.43:7 (NIV)</a:t>
            </a:r>
          </a:p>
        </p:txBody>
      </p:sp>
    </p:spTree>
    <p:extLst>
      <p:ext uri="{BB962C8B-B14F-4D97-AF65-F5344CB8AC3E}">
        <p14:creationId xmlns:p14="http://schemas.microsoft.com/office/powerpoint/2010/main" val="2900389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rectangle&#10;&#10;Description automatically generated">
            <a:extLst>
              <a:ext uri="{FF2B5EF4-FFF2-40B4-BE49-F238E27FC236}">
                <a16:creationId xmlns:a16="http://schemas.microsoft.com/office/drawing/2014/main" id="{0A76F73E-8A37-4B48-8EE1-6A11A5A392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648693" y="-2716168"/>
            <a:ext cx="6903865" cy="12293617"/>
          </a:xfrm>
          <a:prstGeom prst="rect">
            <a:avLst/>
          </a:prstGeom>
        </p:spPr>
      </p:pic>
      <p:sp>
        <p:nvSpPr>
          <p:cNvPr id="50" name="Title 49">
            <a:extLst>
              <a:ext uri="{FF2B5EF4-FFF2-40B4-BE49-F238E27FC236}">
                <a16:creationId xmlns:a16="http://schemas.microsoft.com/office/drawing/2014/main" id="{DF0CE099-9DE5-2F4D-9A41-486F078BB055}"/>
              </a:ext>
            </a:extLst>
          </p:cNvPr>
          <p:cNvSpPr>
            <a:spLocks noGrp="1"/>
          </p:cNvSpPr>
          <p:nvPr>
            <p:ph type="ctrTitle"/>
          </p:nvPr>
        </p:nvSpPr>
        <p:spPr>
          <a:xfrm>
            <a:off x="689919" y="667266"/>
            <a:ext cx="10812162" cy="5597610"/>
          </a:xfrm>
        </p:spPr>
        <p:txBody>
          <a:bodyPr anchor="ctr">
            <a:noAutofit/>
          </a:bodyPr>
          <a:lstStyle/>
          <a:p>
            <a:r>
              <a:rPr lang="en-US" sz="4800" dirty="0">
                <a:solidFill>
                  <a:srgbClr val="17447E"/>
                </a:solidFill>
                <a:latin typeface="Gill Sans MT" panose="020B0502020104020203" pitchFamily="34" charset="77"/>
              </a:rPr>
              <a:t>For you created my inmost being; you knit me together in my mother’s womb.</a:t>
            </a:r>
            <a:br>
              <a:rPr lang="en-US" sz="4800" dirty="0">
                <a:solidFill>
                  <a:srgbClr val="17447E"/>
                </a:solidFill>
                <a:latin typeface="Gill Sans MT" panose="020B0502020104020203" pitchFamily="34" charset="77"/>
              </a:rPr>
            </a:br>
            <a:r>
              <a:rPr lang="en-US" sz="4800" dirty="0">
                <a:solidFill>
                  <a:srgbClr val="17447E"/>
                </a:solidFill>
                <a:latin typeface="Gill Sans MT" panose="020B0502020104020203" pitchFamily="34" charset="77"/>
              </a:rPr>
              <a:t>I praise you because I am fearfully and wonderfully made; your works are wonderful, I know that full well.</a:t>
            </a:r>
            <a:br>
              <a:rPr lang="en-US" sz="4800" dirty="0">
                <a:solidFill>
                  <a:srgbClr val="17447E"/>
                </a:solidFill>
                <a:latin typeface="Gill Sans MT" panose="020B0502020104020203" pitchFamily="34" charset="77"/>
              </a:rPr>
            </a:br>
            <a:br>
              <a:rPr lang="en-US" sz="4800" dirty="0">
                <a:solidFill>
                  <a:srgbClr val="17447E"/>
                </a:solidFill>
                <a:latin typeface="Gill Sans MT" panose="020B0502020104020203" pitchFamily="34" charset="77"/>
              </a:rPr>
            </a:br>
            <a:r>
              <a:rPr lang="en-US" sz="4800" b="1" dirty="0">
                <a:solidFill>
                  <a:srgbClr val="17447E"/>
                </a:solidFill>
                <a:latin typeface="Gill Sans MT" panose="020B0502020104020203" pitchFamily="34" charset="77"/>
              </a:rPr>
              <a:t>Psalm 139:13-14 (NIV)</a:t>
            </a:r>
          </a:p>
        </p:txBody>
      </p:sp>
    </p:spTree>
    <p:extLst>
      <p:ext uri="{BB962C8B-B14F-4D97-AF65-F5344CB8AC3E}">
        <p14:creationId xmlns:p14="http://schemas.microsoft.com/office/powerpoint/2010/main" val="1155988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rectangle&#10;&#10;Description automatically generated">
            <a:extLst>
              <a:ext uri="{FF2B5EF4-FFF2-40B4-BE49-F238E27FC236}">
                <a16:creationId xmlns:a16="http://schemas.microsoft.com/office/drawing/2014/main" id="{0A76F73E-8A37-4B48-8EE1-6A11A5A392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648693" y="-2716168"/>
            <a:ext cx="6903865" cy="12293617"/>
          </a:xfrm>
          <a:prstGeom prst="rect">
            <a:avLst/>
          </a:prstGeom>
        </p:spPr>
      </p:pic>
      <p:sp>
        <p:nvSpPr>
          <p:cNvPr id="50" name="Title 49">
            <a:extLst>
              <a:ext uri="{FF2B5EF4-FFF2-40B4-BE49-F238E27FC236}">
                <a16:creationId xmlns:a16="http://schemas.microsoft.com/office/drawing/2014/main" id="{DF0CE099-9DE5-2F4D-9A41-486F078BB055}"/>
              </a:ext>
            </a:extLst>
          </p:cNvPr>
          <p:cNvSpPr>
            <a:spLocks noGrp="1"/>
          </p:cNvSpPr>
          <p:nvPr>
            <p:ph type="ctrTitle"/>
          </p:nvPr>
        </p:nvSpPr>
        <p:spPr>
          <a:xfrm>
            <a:off x="689919" y="667266"/>
            <a:ext cx="10812162" cy="5597610"/>
          </a:xfrm>
        </p:spPr>
        <p:txBody>
          <a:bodyPr anchor="ctr">
            <a:noAutofit/>
          </a:bodyPr>
          <a:lstStyle/>
          <a:p>
            <a:r>
              <a:rPr lang="en-US" sz="3200" dirty="0">
                <a:solidFill>
                  <a:srgbClr val="17447E"/>
                </a:solidFill>
                <a:latin typeface="Gill Sans MT" panose="020B0502020104020203" pitchFamily="34" charset="77"/>
              </a:rPr>
              <a:t>Therefore, since we are surrounded by such a great cloud of witnesses, let us throw off everything that hinders and the sin that so easily entangles. And let us run with perseverance the race marked out for us, fixing our eyes on Jesus, the pioneer and perfecter of faith. For the joy set before him he endured the cross, scorning its shame, and sat down at the right hand of the throne of God. Consider him who endured such opposition from sinners, so that you will not grow weary and lose heart.</a:t>
            </a:r>
            <a:br>
              <a:rPr lang="en-US" sz="3200" dirty="0">
                <a:solidFill>
                  <a:srgbClr val="17447E"/>
                </a:solidFill>
                <a:latin typeface="Gill Sans MT" panose="020B0502020104020203" pitchFamily="34" charset="77"/>
              </a:rPr>
            </a:br>
            <a:br>
              <a:rPr lang="en-US" sz="3200" dirty="0">
                <a:solidFill>
                  <a:srgbClr val="17447E"/>
                </a:solidFill>
                <a:latin typeface="Gill Sans MT" panose="020B0502020104020203" pitchFamily="34" charset="77"/>
              </a:rPr>
            </a:br>
            <a:r>
              <a:rPr lang="en-US" sz="4800" b="1" dirty="0">
                <a:solidFill>
                  <a:srgbClr val="17447E"/>
                </a:solidFill>
                <a:latin typeface="Gill Sans MT" panose="020B0502020104020203" pitchFamily="34" charset="77"/>
              </a:rPr>
              <a:t>Hebrews Ch.12:1-3 (NIV)</a:t>
            </a:r>
          </a:p>
        </p:txBody>
      </p:sp>
    </p:spTree>
    <p:extLst>
      <p:ext uri="{BB962C8B-B14F-4D97-AF65-F5344CB8AC3E}">
        <p14:creationId xmlns:p14="http://schemas.microsoft.com/office/powerpoint/2010/main" val="222064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75F4D120-3921-42A8-A063-46B023CB0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1673" r="1673"/>
          <a:stretch/>
        </p:blipFill>
        <p:spPr>
          <a:xfrm>
            <a:off x="4476307" y="595421"/>
            <a:ext cx="7715693" cy="5658438"/>
          </a:xfrm>
          <a:prstGeom prst="rect">
            <a:avLst/>
          </a:prstGeom>
        </p:spPr>
      </p:pic>
      <p:pic>
        <p:nvPicPr>
          <p:cNvPr id="29" name="Picture 28">
            <a:extLst>
              <a:ext uri="{FF2B5EF4-FFF2-40B4-BE49-F238E27FC236}">
                <a16:creationId xmlns:a16="http://schemas.microsoft.com/office/drawing/2014/main" id="{9D01B3E5-85F4-41A9-A504-D5E6268DEC1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387587" y="2128573"/>
            <a:ext cx="4711227" cy="2592134"/>
          </a:xfrm>
        </p:spPr>
        <p:txBody>
          <a:bodyPr anchor="t">
            <a:normAutofit fontScale="90000"/>
          </a:bodyPr>
          <a:lstStyle/>
          <a:p>
            <a:pPr algn="l"/>
            <a:r>
              <a:rPr lang="en-GB" sz="6600" b="1" dirty="0">
                <a:solidFill>
                  <a:srgbClr val="17447E"/>
                </a:solidFill>
                <a:latin typeface="Gill Sans MT" panose="020B0502020104020203" pitchFamily="34" charset="0"/>
              </a:rPr>
              <a:t>Living Well</a:t>
            </a:r>
            <a:br>
              <a:rPr lang="en-GB" sz="6600" b="1" dirty="0">
                <a:solidFill>
                  <a:srgbClr val="17447E"/>
                </a:solidFill>
                <a:latin typeface="Gill Sans MT" panose="020B0502020104020203" pitchFamily="34" charset="0"/>
              </a:rPr>
            </a:br>
            <a:r>
              <a:rPr lang="en-GB" sz="6600" dirty="0">
                <a:solidFill>
                  <a:srgbClr val="17447E"/>
                </a:solidFill>
                <a:latin typeface="Gill Sans MT" panose="020B0502020104020203" pitchFamily="34" charset="0"/>
              </a:rPr>
              <a:t>Week 2</a:t>
            </a:r>
            <a:br>
              <a:rPr lang="en-GB" sz="4100" dirty="0">
                <a:solidFill>
                  <a:srgbClr val="17447E"/>
                </a:solidFill>
                <a:latin typeface="Gill Sans MT" panose="020B0502020104020203" pitchFamily="34" charset="0"/>
              </a:rPr>
            </a:br>
            <a:r>
              <a:rPr lang="en-GB" sz="4400" dirty="0">
                <a:solidFill>
                  <a:srgbClr val="17447E"/>
                </a:solidFill>
                <a:latin typeface="Gill Sans MT" panose="020B0502020104020203" pitchFamily="34" charset="0"/>
              </a:rPr>
              <a:t>Healthy eating</a:t>
            </a:r>
            <a:br>
              <a:rPr lang="en-GB" sz="4000" dirty="0">
                <a:solidFill>
                  <a:srgbClr val="17447E"/>
                </a:solidFill>
                <a:latin typeface="Gill Sans MT" panose="020B0502020104020203" pitchFamily="34" charset="0"/>
              </a:rPr>
            </a:br>
            <a:r>
              <a:rPr lang="en-GB" sz="2700" dirty="0">
                <a:solidFill>
                  <a:srgbClr val="17447E"/>
                </a:solidFill>
                <a:latin typeface="Gill Sans MT" panose="020B0502020104020203" pitchFamily="34" charset="0"/>
              </a:rPr>
              <a:t>Investigate the Christian perspective</a:t>
            </a: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667018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itle 49">
            <a:extLst>
              <a:ext uri="{FF2B5EF4-FFF2-40B4-BE49-F238E27FC236}">
                <a16:creationId xmlns:a16="http://schemas.microsoft.com/office/drawing/2014/main" id="{DF0CE099-9DE5-2F4D-9A41-486F078BB055}"/>
              </a:ext>
            </a:extLst>
          </p:cNvPr>
          <p:cNvSpPr>
            <a:spLocks noGrp="1"/>
          </p:cNvSpPr>
          <p:nvPr>
            <p:ph type="ctrTitle"/>
          </p:nvPr>
        </p:nvSpPr>
        <p:spPr>
          <a:xfrm>
            <a:off x="689919" y="667266"/>
            <a:ext cx="10812162" cy="5597610"/>
          </a:xfrm>
        </p:spPr>
        <p:txBody>
          <a:bodyPr anchor="ctr">
            <a:noAutofit/>
          </a:bodyPr>
          <a:lstStyle/>
          <a:p>
            <a:r>
              <a:rPr lang="en-US" sz="4800" dirty="0">
                <a:solidFill>
                  <a:srgbClr val="17447E"/>
                </a:solidFill>
                <a:latin typeface="Gill Sans MT" panose="020B0502020104020203" pitchFamily="34" charset="77"/>
              </a:rPr>
              <a:t>Don’t you know that you yourselves are God’s temple and that God’s Spirit dwells in your midst? If anyone destroys God’s temple, God will destroy that person; for God’s temple is sacred, and you together are that temple.</a:t>
            </a:r>
            <a:br>
              <a:rPr lang="en-US" sz="4800" dirty="0">
                <a:solidFill>
                  <a:srgbClr val="17447E"/>
                </a:solidFill>
                <a:latin typeface="Gill Sans MT" panose="020B0502020104020203" pitchFamily="34" charset="77"/>
              </a:rPr>
            </a:br>
            <a:br>
              <a:rPr lang="en-US" sz="4800" dirty="0">
                <a:solidFill>
                  <a:srgbClr val="17447E"/>
                </a:solidFill>
                <a:latin typeface="Gill Sans MT" panose="020B0502020104020203" pitchFamily="34" charset="77"/>
              </a:rPr>
            </a:br>
            <a:r>
              <a:rPr lang="en-US" sz="4800" b="1" dirty="0">
                <a:solidFill>
                  <a:srgbClr val="17447E"/>
                </a:solidFill>
                <a:latin typeface="Gill Sans MT" panose="020B0502020104020203" pitchFamily="34" charset="77"/>
              </a:rPr>
              <a:t>1 Corinthians Ch.3:16-17 (NIV)</a:t>
            </a:r>
          </a:p>
        </p:txBody>
      </p:sp>
      <p:pic>
        <p:nvPicPr>
          <p:cNvPr id="3" name="Picture 2" descr="A picture containing rectangle&#10;&#10;Description automatically generated">
            <a:extLst>
              <a:ext uri="{FF2B5EF4-FFF2-40B4-BE49-F238E27FC236}">
                <a16:creationId xmlns:a16="http://schemas.microsoft.com/office/drawing/2014/main" id="{0A76F73E-8A37-4B48-8EE1-6A11A5A392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648693" y="-2716168"/>
            <a:ext cx="6903865" cy="12293617"/>
          </a:xfrm>
          <a:prstGeom prst="rect">
            <a:avLst/>
          </a:prstGeom>
        </p:spPr>
      </p:pic>
    </p:spTree>
    <p:extLst>
      <p:ext uri="{BB962C8B-B14F-4D97-AF65-F5344CB8AC3E}">
        <p14:creationId xmlns:p14="http://schemas.microsoft.com/office/powerpoint/2010/main" val="563979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rectangle&#10;&#10;Description automatically generated">
            <a:extLst>
              <a:ext uri="{FF2B5EF4-FFF2-40B4-BE49-F238E27FC236}">
                <a16:creationId xmlns:a16="http://schemas.microsoft.com/office/drawing/2014/main" id="{0A76F73E-8A37-4B48-8EE1-6A11A5A392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648693" y="-2716168"/>
            <a:ext cx="6903865" cy="12293617"/>
          </a:xfrm>
          <a:prstGeom prst="rect">
            <a:avLst/>
          </a:prstGeom>
        </p:spPr>
      </p:pic>
      <p:sp>
        <p:nvSpPr>
          <p:cNvPr id="50" name="Title 49">
            <a:extLst>
              <a:ext uri="{FF2B5EF4-FFF2-40B4-BE49-F238E27FC236}">
                <a16:creationId xmlns:a16="http://schemas.microsoft.com/office/drawing/2014/main" id="{DF0CE099-9DE5-2F4D-9A41-486F078BB055}"/>
              </a:ext>
            </a:extLst>
          </p:cNvPr>
          <p:cNvSpPr>
            <a:spLocks noGrp="1"/>
          </p:cNvSpPr>
          <p:nvPr>
            <p:ph type="ctrTitle"/>
          </p:nvPr>
        </p:nvSpPr>
        <p:spPr>
          <a:xfrm>
            <a:off x="689919" y="667266"/>
            <a:ext cx="10812162" cy="5597610"/>
          </a:xfrm>
        </p:spPr>
        <p:txBody>
          <a:bodyPr anchor="ctr">
            <a:noAutofit/>
          </a:bodyPr>
          <a:lstStyle/>
          <a:p>
            <a:r>
              <a:rPr lang="en-US" sz="4800" dirty="0">
                <a:solidFill>
                  <a:srgbClr val="17447E"/>
                </a:solidFill>
                <a:latin typeface="Gill Sans MT" panose="020B0502020104020203" pitchFamily="34" charset="77"/>
              </a:rPr>
              <a:t>So whether you eat or drink or whatever you do, do it all for the glory of God.</a:t>
            </a:r>
            <a:br>
              <a:rPr lang="en-US" sz="4800" dirty="0">
                <a:solidFill>
                  <a:srgbClr val="17447E"/>
                </a:solidFill>
                <a:latin typeface="Gill Sans MT" panose="020B0502020104020203" pitchFamily="34" charset="77"/>
              </a:rPr>
            </a:br>
            <a:br>
              <a:rPr lang="en-US" sz="4800" dirty="0">
                <a:solidFill>
                  <a:srgbClr val="17447E"/>
                </a:solidFill>
                <a:latin typeface="Gill Sans MT" panose="020B0502020104020203" pitchFamily="34" charset="77"/>
              </a:rPr>
            </a:br>
            <a:r>
              <a:rPr lang="en-US" sz="4800" b="1" dirty="0">
                <a:solidFill>
                  <a:srgbClr val="17447E"/>
                </a:solidFill>
                <a:latin typeface="Gill Sans MT" panose="020B0502020104020203" pitchFamily="34" charset="77"/>
              </a:rPr>
              <a:t>1 Corinthians Ch.10:31 (NIV)</a:t>
            </a:r>
          </a:p>
        </p:txBody>
      </p:sp>
    </p:spTree>
    <p:extLst>
      <p:ext uri="{BB962C8B-B14F-4D97-AF65-F5344CB8AC3E}">
        <p14:creationId xmlns:p14="http://schemas.microsoft.com/office/powerpoint/2010/main" val="3983256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5F4D120-3921-42A8-A063-46B023CB0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1673" r="1673"/>
          <a:stretch/>
        </p:blipFill>
        <p:spPr>
          <a:xfrm>
            <a:off x="4476307" y="595421"/>
            <a:ext cx="7715693" cy="5658438"/>
          </a:xfrm>
          <a:prstGeom prst="rect">
            <a:avLst/>
          </a:prstGeom>
        </p:spPr>
      </p:pic>
      <p:pic>
        <p:nvPicPr>
          <p:cNvPr id="11" name="Picture 10">
            <a:extLst>
              <a:ext uri="{FF2B5EF4-FFF2-40B4-BE49-F238E27FC236}">
                <a16:creationId xmlns:a16="http://schemas.microsoft.com/office/drawing/2014/main" id="{9D01B3E5-85F4-41A9-A504-D5E6268DEC1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386683" y="2029643"/>
            <a:ext cx="4713035" cy="2789993"/>
          </a:xfrm>
        </p:spPr>
        <p:txBody>
          <a:bodyPr anchor="t">
            <a:normAutofit fontScale="90000"/>
          </a:bodyPr>
          <a:lstStyle/>
          <a:p>
            <a:pPr algn="l"/>
            <a:r>
              <a:rPr lang="en-GB" sz="7300" b="1" dirty="0">
                <a:solidFill>
                  <a:srgbClr val="17447E"/>
                </a:solidFill>
                <a:latin typeface="Gill Sans MT" panose="020B0502020104020203" pitchFamily="34" charset="0"/>
              </a:rPr>
              <a:t>Living Well</a:t>
            </a:r>
            <a:br>
              <a:rPr lang="en-GB" sz="7300" b="1" dirty="0">
                <a:solidFill>
                  <a:srgbClr val="17447E"/>
                </a:solidFill>
                <a:latin typeface="Gill Sans MT" panose="020B0502020104020203" pitchFamily="34" charset="0"/>
              </a:rPr>
            </a:br>
            <a:r>
              <a:rPr lang="en-GB" sz="7300" dirty="0">
                <a:solidFill>
                  <a:srgbClr val="17447E"/>
                </a:solidFill>
                <a:latin typeface="Gill Sans MT" panose="020B0502020104020203" pitchFamily="34" charset="0"/>
              </a:rPr>
              <a:t>Week 3</a:t>
            </a:r>
            <a:br>
              <a:rPr lang="en-GB" sz="4100" dirty="0">
                <a:solidFill>
                  <a:srgbClr val="17447E"/>
                </a:solidFill>
                <a:latin typeface="Gill Sans MT" panose="020B0502020104020203" pitchFamily="34" charset="0"/>
              </a:rPr>
            </a:br>
            <a:r>
              <a:rPr lang="en-GB" sz="4400" dirty="0">
                <a:solidFill>
                  <a:srgbClr val="17447E"/>
                </a:solidFill>
                <a:latin typeface="Gill Sans MT" panose="020B0502020104020203" pitchFamily="34" charset="0"/>
              </a:rPr>
              <a:t>Self-care</a:t>
            </a:r>
            <a:br>
              <a:rPr lang="en-GB" sz="4400" dirty="0">
                <a:solidFill>
                  <a:srgbClr val="17447E"/>
                </a:solidFill>
                <a:latin typeface="Gill Sans MT" panose="020B0502020104020203" pitchFamily="34" charset="0"/>
              </a:rPr>
            </a:br>
            <a:r>
              <a:rPr lang="en-GB" sz="2700" dirty="0">
                <a:solidFill>
                  <a:srgbClr val="17447E"/>
                </a:solidFill>
                <a:latin typeface="Gill Sans MT" panose="020B0502020104020203" pitchFamily="34" charset="0"/>
              </a:rPr>
              <a:t>Investigate the Christian perspective</a:t>
            </a: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4133436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rectangle&#10;&#10;Description automatically generated">
            <a:extLst>
              <a:ext uri="{FF2B5EF4-FFF2-40B4-BE49-F238E27FC236}">
                <a16:creationId xmlns:a16="http://schemas.microsoft.com/office/drawing/2014/main" id="{0A76F73E-8A37-4B48-8EE1-6A11A5A392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648693" y="-2716168"/>
            <a:ext cx="6903865" cy="12293617"/>
          </a:xfrm>
          <a:prstGeom prst="rect">
            <a:avLst/>
          </a:prstGeom>
        </p:spPr>
      </p:pic>
      <p:sp>
        <p:nvSpPr>
          <p:cNvPr id="50" name="Title 49">
            <a:extLst>
              <a:ext uri="{FF2B5EF4-FFF2-40B4-BE49-F238E27FC236}">
                <a16:creationId xmlns:a16="http://schemas.microsoft.com/office/drawing/2014/main" id="{DF0CE099-9DE5-2F4D-9A41-486F078BB055}"/>
              </a:ext>
            </a:extLst>
          </p:cNvPr>
          <p:cNvSpPr>
            <a:spLocks noGrp="1"/>
          </p:cNvSpPr>
          <p:nvPr>
            <p:ph type="ctrTitle"/>
          </p:nvPr>
        </p:nvSpPr>
        <p:spPr>
          <a:xfrm>
            <a:off x="689919" y="667266"/>
            <a:ext cx="10812162" cy="5597610"/>
          </a:xfrm>
        </p:spPr>
        <p:txBody>
          <a:bodyPr anchor="ctr">
            <a:noAutofit/>
          </a:bodyPr>
          <a:lstStyle/>
          <a:p>
            <a:r>
              <a:rPr lang="en-US" sz="4800" dirty="0">
                <a:solidFill>
                  <a:srgbClr val="17447E"/>
                </a:solidFill>
                <a:latin typeface="Gill Sans MT" panose="020B0502020104020203" pitchFamily="34" charset="77"/>
              </a:rPr>
              <a:t>Cast all your anxiety on him because he cares for you.</a:t>
            </a:r>
            <a:br>
              <a:rPr lang="en-US" sz="4800" dirty="0">
                <a:solidFill>
                  <a:srgbClr val="17447E"/>
                </a:solidFill>
                <a:latin typeface="Gill Sans MT" panose="020B0502020104020203" pitchFamily="34" charset="77"/>
              </a:rPr>
            </a:br>
            <a:br>
              <a:rPr lang="en-US" sz="4800" dirty="0">
                <a:solidFill>
                  <a:srgbClr val="17447E"/>
                </a:solidFill>
                <a:latin typeface="Gill Sans MT" panose="020B0502020104020203" pitchFamily="34" charset="77"/>
              </a:rPr>
            </a:br>
            <a:r>
              <a:rPr lang="en-US" sz="4800" b="1" dirty="0">
                <a:solidFill>
                  <a:srgbClr val="17447E"/>
                </a:solidFill>
                <a:latin typeface="Gill Sans MT" panose="020B0502020104020203" pitchFamily="34" charset="77"/>
              </a:rPr>
              <a:t>1 Peter Ch.5:7 (NIV)</a:t>
            </a:r>
          </a:p>
        </p:txBody>
      </p:sp>
    </p:spTree>
    <p:extLst>
      <p:ext uri="{BB962C8B-B14F-4D97-AF65-F5344CB8AC3E}">
        <p14:creationId xmlns:p14="http://schemas.microsoft.com/office/powerpoint/2010/main" val="4105432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rectangle&#10;&#10;Description automatically generated">
            <a:extLst>
              <a:ext uri="{FF2B5EF4-FFF2-40B4-BE49-F238E27FC236}">
                <a16:creationId xmlns:a16="http://schemas.microsoft.com/office/drawing/2014/main" id="{0A76F73E-8A37-4B48-8EE1-6A11A5A392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648693" y="-2716168"/>
            <a:ext cx="6903865" cy="12293617"/>
          </a:xfrm>
          <a:prstGeom prst="rect">
            <a:avLst/>
          </a:prstGeom>
        </p:spPr>
      </p:pic>
      <p:sp>
        <p:nvSpPr>
          <p:cNvPr id="50" name="Title 49">
            <a:extLst>
              <a:ext uri="{FF2B5EF4-FFF2-40B4-BE49-F238E27FC236}">
                <a16:creationId xmlns:a16="http://schemas.microsoft.com/office/drawing/2014/main" id="{DF0CE099-9DE5-2F4D-9A41-486F078BB055}"/>
              </a:ext>
            </a:extLst>
          </p:cNvPr>
          <p:cNvSpPr>
            <a:spLocks noGrp="1"/>
          </p:cNvSpPr>
          <p:nvPr>
            <p:ph type="ctrTitle"/>
          </p:nvPr>
        </p:nvSpPr>
        <p:spPr>
          <a:xfrm>
            <a:off x="689919" y="667266"/>
            <a:ext cx="10812162" cy="5597610"/>
          </a:xfrm>
        </p:spPr>
        <p:txBody>
          <a:bodyPr anchor="ctr">
            <a:noAutofit/>
          </a:bodyPr>
          <a:lstStyle/>
          <a:p>
            <a:r>
              <a:rPr lang="en-US" sz="4800" dirty="0">
                <a:solidFill>
                  <a:srgbClr val="17447E"/>
                </a:solidFill>
                <a:latin typeface="Gill Sans MT" panose="020B0502020104020203" pitchFamily="34" charset="77"/>
              </a:rPr>
              <a:t>Peace I leave with you; my peace I give you. I do not give to you as the world gives. Do not let your hearts be troubled and do not be afraid.</a:t>
            </a:r>
            <a:br>
              <a:rPr lang="en-US" sz="4800" dirty="0">
                <a:solidFill>
                  <a:srgbClr val="17447E"/>
                </a:solidFill>
                <a:latin typeface="Gill Sans MT" panose="020B0502020104020203" pitchFamily="34" charset="77"/>
              </a:rPr>
            </a:br>
            <a:br>
              <a:rPr lang="en-US" sz="4800" dirty="0">
                <a:solidFill>
                  <a:srgbClr val="17447E"/>
                </a:solidFill>
                <a:latin typeface="Gill Sans MT" panose="020B0502020104020203" pitchFamily="34" charset="77"/>
              </a:rPr>
            </a:br>
            <a:r>
              <a:rPr lang="en-US" sz="4800" b="1" dirty="0">
                <a:solidFill>
                  <a:srgbClr val="17447E"/>
                </a:solidFill>
                <a:latin typeface="Gill Sans MT" panose="020B0502020104020203" pitchFamily="34" charset="77"/>
              </a:rPr>
              <a:t>John Ch.14:27 (NIV)</a:t>
            </a:r>
          </a:p>
        </p:txBody>
      </p:sp>
    </p:spTree>
    <p:extLst>
      <p:ext uri="{BB962C8B-B14F-4D97-AF65-F5344CB8AC3E}">
        <p14:creationId xmlns:p14="http://schemas.microsoft.com/office/powerpoint/2010/main" val="1222255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561</Words>
  <Application>Microsoft Macintosh PowerPoint</Application>
  <PresentationFormat>Widescreen</PresentationFormat>
  <Paragraphs>14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Gill Sans MT</vt:lpstr>
      <vt:lpstr>Office Theme</vt:lpstr>
      <vt:lpstr>Living Well Week 1 Moving your body Investigate the Christian perspective</vt:lpstr>
      <vt:lpstr>For you created my inmost being; you knit me together in my mother’s womb. I praise you because I am fearfully and wonderfully made; your works are wonderful, I know that full well.  Psalm 139:13-14 (NIV)</vt:lpstr>
      <vt:lpstr>Therefore, since we are surrounded by such a great cloud of witnesses, let us throw off everything that hinders and the sin that so easily entangles. And let us run with perseverance the race marked out for us, fixing our eyes on Jesus, the pioneer and perfecter of faith. For the joy set before him he endured the cross, scorning its shame, and sat down at the right hand of the throne of God. Consider him who endured such opposition from sinners, so that you will not grow weary and lose heart.  Hebrews Ch.12:1-3 (NIV)</vt:lpstr>
      <vt:lpstr>Living Well Week 2 Healthy eating Investigate the Christian perspective</vt:lpstr>
      <vt:lpstr>Don’t you know that you yourselves are God’s temple and that God’s Spirit dwells in your midst? If anyone destroys God’s temple, God will destroy that person; for God’s temple is sacred, and you together are that temple.  1 Corinthians Ch.3:16-17 (NIV)</vt:lpstr>
      <vt:lpstr>So whether you eat or drink or whatever you do, do it all for the glory of God.  1 Corinthians Ch.10:31 (NIV)</vt:lpstr>
      <vt:lpstr>Living Well Week 3 Self-care Investigate the Christian perspective</vt:lpstr>
      <vt:lpstr>Cast all your anxiety on him because he cares for you.  1 Peter Ch.5:7 (NIV)</vt:lpstr>
      <vt:lpstr>Peace I leave with you; my peace I give you. I do not give to you as the world gives. Do not let your hearts be troubled and do not be afraid.  John Ch.14:27 (NIV)</vt:lpstr>
      <vt:lpstr>Living Well Week 4 Rest Investigate the Christian perspective</vt:lpstr>
      <vt:lpstr>Come to me, all you who are weary and burdened, and I will give you rest. Take my yoke upon you and learn from me, for I am gentle and humble in heart, and you will find rest for your souls. For my yoke is easy and my burden is light.  Matthew Ch.11:28-30 (NIV)</vt:lpstr>
      <vt:lpstr>Living Well Week 5 How God sees us Investigate the Christian perspective</vt:lpstr>
      <vt:lpstr>Therefore, I urge you, brothers and sisters, in view of God’s mercy, to offer your bodies as a living sacrifice, holy and pleasing to God—this is your true and proper worship. Do not conform to the pattern of this world, but be transformed by the renewing of your mind. Then you will be able to test and approve what God’s will is—his good, pleasing and perfect will.  Romans Ch.12:1-2 (NIV)</vt:lpstr>
      <vt:lpstr>everyone who is called by my name, whom I created for my glory, whom I formed and made.  Isaiah Ch.43:7 (NIV)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Well Week 1 Moving your body Investigate the Christian perspective</dc:title>
  <dc:creator>Microsoft Office User</dc:creator>
  <cp:lastModifiedBy>Microsoft Office User</cp:lastModifiedBy>
  <cp:revision>4</cp:revision>
  <dcterms:created xsi:type="dcterms:W3CDTF">2020-12-14T11:47:59Z</dcterms:created>
  <dcterms:modified xsi:type="dcterms:W3CDTF">2020-12-14T12:16:13Z</dcterms:modified>
</cp:coreProperties>
</file>