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6" r:id="rId3"/>
    <p:sldId id="317" r:id="rId4"/>
    <p:sldId id="318" r:id="rId5"/>
    <p:sldId id="319" r:id="rId6"/>
    <p:sldId id="320" r:id="rId7"/>
    <p:sldId id="321" r:id="rId8"/>
    <p:sldId id="322" r:id="rId9"/>
    <p:sldId id="323" r:id="rId10"/>
    <p:sldId id="324" r:id="rId11"/>
    <p:sldId id="327" r:id="rId12"/>
    <p:sldId id="328" r:id="rId13"/>
    <p:sldId id="329" r:id="rId14"/>
    <p:sldId id="331" r:id="rId15"/>
    <p:sldId id="330" r:id="rId16"/>
    <p:sldId id="332" r:id="rId17"/>
    <p:sldId id="334" r:id="rId18"/>
    <p:sldId id="335" r:id="rId19"/>
    <p:sldId id="333" r:id="rId20"/>
    <p:sldId id="336" r:id="rId21"/>
    <p:sldId id="337" r:id="rId22"/>
    <p:sldId id="338" r:id="rId23"/>
    <p:sldId id="339" r:id="rId24"/>
    <p:sldId id="340" r:id="rId25"/>
    <p:sldId id="341" r:id="rId26"/>
    <p:sldId id="342" r:id="rId27"/>
    <p:sldId id="343" r:id="rId28"/>
    <p:sldId id="344" r:id="rId29"/>
    <p:sldId id="345" r:id="rId30"/>
    <p:sldId id="346" r:id="rId31"/>
    <p:sldId id="347" r:id="rId32"/>
    <p:sldId id="348" r:id="rId33"/>
    <p:sldId id="349" r:id="rId34"/>
    <p:sldId id="35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44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64" autoAdjust="0"/>
    <p:restoredTop sz="94660"/>
  </p:normalViewPr>
  <p:slideViewPr>
    <p:cSldViewPr snapToGrid="0">
      <p:cViewPr varScale="1">
        <p:scale>
          <a:sx n="75" d="100"/>
          <a:sy n="75" d="100"/>
        </p:scale>
        <p:origin x="21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93045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58703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303308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89968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E190D1-3C49-4212-B51D-66CAF86DD478}"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421676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6E190D1-3C49-4212-B51D-66CAF86DD478}"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876000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6E190D1-3C49-4212-B51D-66CAF86DD478}" type="datetimeFigureOut">
              <a:rPr lang="en-GB" smtClean="0"/>
              <a:t>10/02/2021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101756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6E190D1-3C49-4212-B51D-66CAF86DD478}" type="datetimeFigureOut">
              <a:rPr lang="en-GB" smtClean="0"/>
              <a:t>10/02/2021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9977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190D1-3C49-4212-B51D-66CAF86DD478}" type="datetimeFigureOut">
              <a:rPr lang="en-GB" smtClean="0"/>
              <a:t>10/02/2021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4012282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E190D1-3C49-4212-B51D-66CAF86DD478}"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347944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E190D1-3C49-4212-B51D-66CAF86DD478}"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568147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190D1-3C49-4212-B51D-66CAF86DD478}" type="datetimeFigureOut">
              <a:rPr lang="en-GB" smtClean="0"/>
              <a:t>10/02/2021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05DFF-23F4-488B-84BC-6D46650320B9}" type="slidenum">
              <a:rPr lang="en-GB" smtClean="0"/>
              <a:t>‹#›</a:t>
            </a:fld>
            <a:endParaRPr lang="en-GB"/>
          </a:p>
        </p:txBody>
      </p:sp>
    </p:spTree>
    <p:extLst>
      <p:ext uri="{BB962C8B-B14F-4D97-AF65-F5344CB8AC3E}">
        <p14:creationId xmlns:p14="http://schemas.microsoft.com/office/powerpoint/2010/main" val="3568343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xml"/><Relationship Id="rId1" Type="http://schemas.openxmlformats.org/officeDocument/2006/relationships/video" Target="https://www.youtube.com/embed/69JT4zsV_uY?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video" Target="https://www.youtube.com/embed/oTRsi5_onlA?feature=oembed"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xml"/><Relationship Id="rId1" Type="http://schemas.openxmlformats.org/officeDocument/2006/relationships/video" Target="https://www.youtube.com/embed/N6kmDligfKU?feature=oembed"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xml"/><Relationship Id="rId1" Type="http://schemas.openxmlformats.org/officeDocument/2006/relationships/video" Target="https://www.youtube.com/embed/axvzjy8LjoA?feature=oembed"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ideo" Target="https://www.youtube.com/embed/RmJ2VipG0Bc?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352921"/>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1</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Plug in</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Making friends</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277950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479395"/>
            <a:ext cx="10383252" cy="4030462"/>
          </a:xfrm>
        </p:spPr>
        <p:txBody>
          <a:bodyPr>
            <a:noAutofit/>
          </a:bodyPr>
          <a:lstStyle/>
          <a:p>
            <a:pPr>
              <a:lnSpc>
                <a:spcPct val="100000"/>
              </a:lnSpc>
            </a:pPr>
            <a:r>
              <a:rPr lang="en-GB" sz="3600" dirty="0">
                <a:solidFill>
                  <a:srgbClr val="17447E"/>
                </a:solidFill>
                <a:latin typeface="Gill Sans MT" panose="020B0502020104020203" pitchFamily="34" charset="0"/>
              </a:rPr>
              <a:t/>
            </a:r>
            <a:br>
              <a:rPr lang="en-GB" sz="3600" dirty="0">
                <a:solidFill>
                  <a:srgbClr val="17447E"/>
                </a:solidFill>
                <a:latin typeface="Gill Sans MT" panose="020B0502020104020203" pitchFamily="34" charset="0"/>
              </a:rPr>
            </a:br>
            <a:r>
              <a:rPr lang="en-US" sz="7000" dirty="0">
                <a:solidFill>
                  <a:srgbClr val="17447E"/>
                </a:solidFill>
                <a:latin typeface="Gill Sans MT" panose="020B0502020104020203" pitchFamily="34" charset="0"/>
              </a:rPr>
              <a:t>Thank you God for those who care for me</a:t>
            </a:r>
            <a:endParaRPr lang="en-GB" sz="7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284543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sp>
        <p:nvSpPr>
          <p:cNvPr id="2" name="Title 1"/>
          <p:cNvSpPr>
            <a:spLocks noGrp="1"/>
          </p:cNvSpPr>
          <p:nvPr>
            <p:ph type="ctrTitle"/>
          </p:nvPr>
        </p:nvSpPr>
        <p:spPr>
          <a:xfrm>
            <a:off x="455406" y="2151234"/>
            <a:ext cx="5105422" cy="4249566"/>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2</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Reconnect</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The Garden of Gethsemane – a special place to pray</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861355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1828800"/>
            <a:ext cx="10383252" cy="2286228"/>
          </a:xfrm>
        </p:spPr>
        <p:txBody>
          <a:bodyPr>
            <a:noAutofit/>
          </a:bodyPr>
          <a:lstStyle/>
          <a:p>
            <a:pPr>
              <a:lnSpc>
                <a:spcPct val="100000"/>
              </a:lnSpc>
            </a:pPr>
            <a:r>
              <a:rPr lang="en-US" sz="3600" dirty="0">
                <a:solidFill>
                  <a:srgbClr val="17447E"/>
                </a:solidFill>
                <a:latin typeface="Gill Sans MT" panose="020B0502020104020203" pitchFamily="34" charset="0"/>
              </a:rPr>
              <a:t>Jesus left the city and went to the Mount of Olives. His followers went with him. (Jesus went there often.) He said to his followers, “Pray for strength against temptation.”</a:t>
            </a:r>
            <a:endParaRPr lang="en-GB" sz="3600" dirty="0">
              <a:solidFill>
                <a:srgbClr val="17447E"/>
              </a:solidFill>
              <a:latin typeface="Gill Sans MT" panose="020B0502020104020203" pitchFamily="34" charset="0"/>
            </a:endParaRPr>
          </a:p>
        </p:txBody>
      </p:sp>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999150" y="5578410"/>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600" b="1" dirty="0">
                <a:solidFill>
                  <a:srgbClr val="17447E"/>
                </a:solidFill>
                <a:latin typeface="Gill Sans MT" panose="020B0502020104020203" pitchFamily="34" charset="0"/>
              </a:rPr>
              <a:t>Luke Ch.22:39-40 (ICB)</a:t>
            </a:r>
          </a:p>
        </p:txBody>
      </p:sp>
    </p:spTree>
    <p:extLst>
      <p:ext uri="{BB962C8B-B14F-4D97-AF65-F5344CB8AC3E}">
        <p14:creationId xmlns:p14="http://schemas.microsoft.com/office/powerpoint/2010/main" val="1806763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sp>
        <p:nvSpPr>
          <p:cNvPr id="2" name="Title 1"/>
          <p:cNvSpPr>
            <a:spLocks noGrp="1"/>
          </p:cNvSpPr>
          <p:nvPr>
            <p:ph type="ctrTitle"/>
          </p:nvPr>
        </p:nvSpPr>
        <p:spPr>
          <a:xfrm>
            <a:off x="455406" y="2151234"/>
            <a:ext cx="5105422" cy="4249566"/>
          </a:xfrm>
        </p:spPr>
        <p:txBody>
          <a:bodyPr anchor="t">
            <a:normAutofit/>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2</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Reconnect</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The Lord’s Prayer</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73309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479394" y="5822250"/>
            <a:ext cx="11256886"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000" b="1" dirty="0">
                <a:solidFill>
                  <a:srgbClr val="17447E"/>
                </a:solidFill>
                <a:latin typeface="Gill Sans MT" panose="020B0502020104020203" pitchFamily="34" charset="0"/>
              </a:rPr>
              <a:t>https://www.youtube.com/watch?v=69JT4zsV_uY</a:t>
            </a:r>
          </a:p>
        </p:txBody>
      </p:sp>
      <p:pic>
        <p:nvPicPr>
          <p:cNvPr id="2" name="Online Media 1" title="The Lord's Prayer | Explaining the the Lord's Prayer for kids">
            <a:hlinkClick r:id="" action="ppaction://media"/>
            <a:extLst>
              <a:ext uri="{FF2B5EF4-FFF2-40B4-BE49-F238E27FC236}">
                <a16:creationId xmlns:a16="http://schemas.microsoft.com/office/drawing/2014/main" xmlns="" id="{934390ED-AA8C-41B3-A489-211CD2E7877B}"/>
              </a:ext>
            </a:extLst>
          </p:cNvPr>
          <p:cNvPicPr>
            <a:picLocks noRot="1" noChangeAspect="1"/>
          </p:cNvPicPr>
          <p:nvPr>
            <a:videoFile r:link="rId1"/>
          </p:nvPr>
        </p:nvPicPr>
        <p:blipFill>
          <a:blip r:embed="rId3"/>
          <a:stretch>
            <a:fillRect/>
          </a:stretch>
        </p:blipFill>
        <p:spPr>
          <a:xfrm>
            <a:off x="1509205" y="756210"/>
            <a:ext cx="8966445" cy="5066040"/>
          </a:xfrm>
          <a:prstGeom prst="rect">
            <a:avLst/>
          </a:prstGeom>
        </p:spPr>
      </p:pic>
    </p:spTree>
    <p:extLst>
      <p:ext uri="{BB962C8B-B14F-4D97-AF65-F5344CB8AC3E}">
        <p14:creationId xmlns:p14="http://schemas.microsoft.com/office/powerpoint/2010/main" val="110604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843367"/>
            <a:ext cx="10383252" cy="4301472"/>
          </a:xfrm>
        </p:spPr>
        <p:txBody>
          <a:bodyPr>
            <a:noAutofit/>
          </a:bodyPr>
          <a:lstStyle/>
          <a:p>
            <a:pPr>
              <a:lnSpc>
                <a:spcPct val="100000"/>
              </a:lnSpc>
            </a:pPr>
            <a:r>
              <a:rPr lang="en-US" sz="3000" dirty="0">
                <a:solidFill>
                  <a:srgbClr val="17447E"/>
                </a:solidFill>
                <a:latin typeface="Gill Sans MT" panose="020B0502020104020203" pitchFamily="34" charset="0"/>
              </a:rPr>
              <a:t>Jesus said to them, “When you pray, say:</a:t>
            </a:r>
            <a:br>
              <a:rPr lang="en-US" sz="3000" dirty="0">
                <a:solidFill>
                  <a:srgbClr val="17447E"/>
                </a:solidFill>
                <a:latin typeface="Gill Sans MT" panose="020B0502020104020203" pitchFamily="34" charset="0"/>
              </a:rPr>
            </a:br>
            <a:r>
              <a:rPr lang="en-US" sz="3000" dirty="0">
                <a:solidFill>
                  <a:srgbClr val="17447E"/>
                </a:solidFill>
                <a:latin typeface="Gill Sans MT" panose="020B0502020104020203" pitchFamily="34" charset="0"/>
              </a:rPr>
              <a:t/>
            </a:r>
            <a:br>
              <a:rPr lang="en-US" sz="3000" dirty="0">
                <a:solidFill>
                  <a:srgbClr val="17447E"/>
                </a:solidFill>
                <a:latin typeface="Gill Sans MT" panose="020B0502020104020203" pitchFamily="34" charset="0"/>
              </a:rPr>
            </a:br>
            <a:r>
              <a:rPr lang="en-US" sz="3000" dirty="0">
                <a:solidFill>
                  <a:srgbClr val="17447E"/>
                </a:solidFill>
                <a:latin typeface="Gill Sans MT" panose="020B0502020104020203" pitchFamily="34" charset="0"/>
              </a:rPr>
              <a:t>‘Father, we pray that your name will always be kept holy.</a:t>
            </a:r>
            <a:br>
              <a:rPr lang="en-US" sz="3000" dirty="0">
                <a:solidFill>
                  <a:srgbClr val="17447E"/>
                </a:solidFill>
                <a:latin typeface="Gill Sans MT" panose="020B0502020104020203" pitchFamily="34" charset="0"/>
              </a:rPr>
            </a:br>
            <a:r>
              <a:rPr lang="en-US" sz="3000" dirty="0">
                <a:solidFill>
                  <a:srgbClr val="17447E"/>
                </a:solidFill>
                <a:latin typeface="Gill Sans MT" panose="020B0502020104020203" pitchFamily="34" charset="0"/>
              </a:rPr>
              <a:t>We pray that your kingdom will come.</a:t>
            </a:r>
            <a:br>
              <a:rPr lang="en-US" sz="3000" dirty="0">
                <a:solidFill>
                  <a:srgbClr val="17447E"/>
                </a:solidFill>
                <a:latin typeface="Gill Sans MT" panose="020B0502020104020203" pitchFamily="34" charset="0"/>
              </a:rPr>
            </a:br>
            <a:r>
              <a:rPr lang="en-US" sz="3000" dirty="0">
                <a:solidFill>
                  <a:srgbClr val="17447E"/>
                </a:solidFill>
                <a:latin typeface="Gill Sans MT" panose="020B0502020104020203" pitchFamily="34" charset="0"/>
              </a:rPr>
              <a:t>Give us the food we need for each day.</a:t>
            </a:r>
            <a:br>
              <a:rPr lang="en-US" sz="3000" dirty="0">
                <a:solidFill>
                  <a:srgbClr val="17447E"/>
                </a:solidFill>
                <a:latin typeface="Gill Sans MT" panose="020B0502020104020203" pitchFamily="34" charset="0"/>
              </a:rPr>
            </a:br>
            <a:r>
              <a:rPr lang="en-US" sz="3000" dirty="0">
                <a:solidFill>
                  <a:srgbClr val="17447E"/>
                </a:solidFill>
                <a:latin typeface="Gill Sans MT" panose="020B0502020104020203" pitchFamily="34" charset="0"/>
              </a:rPr>
              <a:t>Forgive us the sins we have done,</a:t>
            </a:r>
            <a:br>
              <a:rPr lang="en-US" sz="3000" dirty="0">
                <a:solidFill>
                  <a:srgbClr val="17447E"/>
                </a:solidFill>
                <a:latin typeface="Gill Sans MT" panose="020B0502020104020203" pitchFamily="34" charset="0"/>
              </a:rPr>
            </a:br>
            <a:r>
              <a:rPr lang="en-US" sz="3000" dirty="0">
                <a:solidFill>
                  <a:srgbClr val="17447E"/>
                </a:solidFill>
                <a:latin typeface="Gill Sans MT" panose="020B0502020104020203" pitchFamily="34" charset="0"/>
              </a:rPr>
              <a:t>    because we forgive every person who has done wrong to us.</a:t>
            </a:r>
            <a:br>
              <a:rPr lang="en-US" sz="3000" dirty="0">
                <a:solidFill>
                  <a:srgbClr val="17447E"/>
                </a:solidFill>
                <a:latin typeface="Gill Sans MT" panose="020B0502020104020203" pitchFamily="34" charset="0"/>
              </a:rPr>
            </a:br>
            <a:r>
              <a:rPr lang="en-US" sz="3000" dirty="0">
                <a:solidFill>
                  <a:srgbClr val="17447E"/>
                </a:solidFill>
                <a:latin typeface="Gill Sans MT" panose="020B0502020104020203" pitchFamily="34" charset="0"/>
              </a:rPr>
              <a:t>And do not cause us to be tested.”’</a:t>
            </a:r>
            <a:endParaRPr lang="en-GB" sz="3000" dirty="0">
              <a:solidFill>
                <a:srgbClr val="17447E"/>
              </a:solidFill>
              <a:latin typeface="Gill Sans MT" panose="020B0502020104020203" pitchFamily="34" charset="0"/>
            </a:endParaRPr>
          </a:p>
        </p:txBody>
      </p:sp>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999150" y="5578410"/>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600" b="1" dirty="0">
                <a:solidFill>
                  <a:srgbClr val="17447E"/>
                </a:solidFill>
                <a:latin typeface="Gill Sans MT" panose="020B0502020104020203" pitchFamily="34" charset="0"/>
              </a:rPr>
              <a:t>Luke Ch.11:2-4 (ICB)</a:t>
            </a:r>
          </a:p>
        </p:txBody>
      </p:sp>
    </p:spTree>
    <p:extLst>
      <p:ext uri="{BB962C8B-B14F-4D97-AF65-F5344CB8AC3E}">
        <p14:creationId xmlns:p14="http://schemas.microsoft.com/office/powerpoint/2010/main" val="2144459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sp>
        <p:nvSpPr>
          <p:cNvPr id="2" name="Title 1"/>
          <p:cNvSpPr>
            <a:spLocks noGrp="1"/>
          </p:cNvSpPr>
          <p:nvPr>
            <p:ph type="ctrTitle"/>
          </p:nvPr>
        </p:nvSpPr>
        <p:spPr>
          <a:xfrm>
            <a:off x="455406" y="2151234"/>
            <a:ext cx="5105422" cy="4249566"/>
          </a:xfrm>
        </p:spPr>
        <p:txBody>
          <a:bodyPr anchor="t">
            <a:normAutofit/>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2</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Reconnect</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Praying together</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094939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479395"/>
            <a:ext cx="10383252" cy="4030462"/>
          </a:xfrm>
        </p:spPr>
        <p:txBody>
          <a:bodyPr>
            <a:noAutofit/>
          </a:bodyPr>
          <a:lstStyle/>
          <a:p>
            <a:pPr>
              <a:lnSpc>
                <a:spcPct val="100000"/>
              </a:lnSpc>
            </a:pPr>
            <a:r>
              <a:rPr lang="en-GB" sz="3600" dirty="0">
                <a:solidFill>
                  <a:srgbClr val="17447E"/>
                </a:solidFill>
                <a:latin typeface="Gill Sans MT" panose="020B0502020104020203" pitchFamily="34" charset="0"/>
              </a:rPr>
              <a:t/>
            </a:r>
            <a:br>
              <a:rPr lang="en-GB" sz="3600" dirty="0">
                <a:solidFill>
                  <a:srgbClr val="17447E"/>
                </a:solidFill>
                <a:latin typeface="Gill Sans MT" panose="020B0502020104020203" pitchFamily="34" charset="0"/>
              </a:rPr>
            </a:br>
            <a:r>
              <a:rPr lang="en-US" sz="7000" dirty="0">
                <a:solidFill>
                  <a:srgbClr val="17447E"/>
                </a:solidFill>
                <a:latin typeface="Gill Sans MT" panose="020B0502020104020203" pitchFamily="34" charset="0"/>
              </a:rPr>
              <a:t>God is great, God is good, thank you God for…</a:t>
            </a:r>
            <a:endParaRPr lang="en-GB" sz="7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484190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sp>
        <p:nvSpPr>
          <p:cNvPr id="2" name="Title 1"/>
          <p:cNvSpPr>
            <a:spLocks noGrp="1"/>
          </p:cNvSpPr>
          <p:nvPr>
            <p:ph type="ctrTitle"/>
          </p:nvPr>
        </p:nvSpPr>
        <p:spPr>
          <a:xfrm>
            <a:off x="455406" y="2151234"/>
            <a:ext cx="5105422" cy="4249566"/>
          </a:xfrm>
        </p:spPr>
        <p:txBody>
          <a:bodyPr anchor="t">
            <a:normAutofit/>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2</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Reconnect</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Palm praise</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477881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585926" y="382237"/>
            <a:ext cx="10999433" cy="5604548"/>
          </a:xfrm>
        </p:spPr>
        <p:txBody>
          <a:bodyPr>
            <a:noAutofit/>
          </a:bodyPr>
          <a:lstStyle/>
          <a:p>
            <a:pPr>
              <a:lnSpc>
                <a:spcPct val="100000"/>
              </a:lnSpc>
            </a:pPr>
            <a:r>
              <a:rPr lang="en-GB" sz="1800" dirty="0">
                <a:solidFill>
                  <a:srgbClr val="17447E"/>
                </a:solidFill>
                <a:latin typeface="Gill Sans MT" panose="020B0502020104020203" pitchFamily="34" charset="0"/>
              </a:rPr>
              <a:t>‘</a:t>
            </a:r>
            <a:r>
              <a:rPr lang="en-US" sz="1800" dirty="0">
                <a:solidFill>
                  <a:srgbClr val="17447E"/>
                </a:solidFill>
                <a:latin typeface="Gill Sans MT" panose="020B0502020104020203" pitchFamily="34" charset="0"/>
              </a:rPr>
              <a:t>After Jesus said this, he went on toward Jerusalem. Jesus came near </a:t>
            </a:r>
            <a:r>
              <a:rPr lang="en-US" sz="1800" dirty="0" err="1">
                <a:solidFill>
                  <a:srgbClr val="17447E"/>
                </a:solidFill>
                <a:latin typeface="Gill Sans MT" panose="020B0502020104020203" pitchFamily="34" charset="0"/>
              </a:rPr>
              <a:t>Bethphage</a:t>
            </a:r>
            <a:r>
              <a:rPr lang="en-US" sz="1800" dirty="0">
                <a:solidFill>
                  <a:srgbClr val="17447E"/>
                </a:solidFill>
                <a:latin typeface="Gill Sans MT" panose="020B0502020104020203" pitchFamily="34" charset="0"/>
              </a:rPr>
              <a:t> and Bethany, towns near the hill called the Mount of Olives. Then he sent out two of his followers. He said, “Go into the town you can see there. When you enter it, you will find a colt tied there. No one has ever ridden this colt. Untie it, and bring it here to me. If anyone asks you why you are taking it, say, ‘The Master needs it.’”</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 two followers went into town. They found the colt just as Jesus told them. The followers untied it, but the owners of the colt came out. They asked the followers, “Why are you untying our colt?”</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 followers answered, “The Master needs it.” So they brought it to Jesus. They threw their coats on the colt’s back and put Jesus on it. As Jesus rode toward Jerusalem, the followers spread their coats on the road before him.</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Jesus was coming close to Jerusalem. He was already near the bottom of the Mount of Olives. The whole crowd of followers was very happy. They began shouting praise to God for all the powerful works they had seen. They said,</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“God bless the king who comes in the name of the Lord!</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There is peace in heaven and glory to God!” Psalm 118:26</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Some of the Pharisees said to Jesus, “Teacher, tell your followers not to say these things!”</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But Jesus answered, “I tell you, if my followers don’t say these things, then the stones will cry out.”</a:t>
            </a:r>
            <a:br>
              <a:rPr lang="en-US" sz="1800" dirty="0">
                <a:solidFill>
                  <a:srgbClr val="17447E"/>
                </a:solidFill>
                <a:latin typeface="Gill Sans MT" panose="020B0502020104020203" pitchFamily="34" charset="0"/>
              </a:rPr>
            </a:br>
            <a:endParaRPr lang="en-GB" sz="1800" dirty="0">
              <a:solidFill>
                <a:srgbClr val="17447E"/>
              </a:solidFill>
              <a:latin typeface="Gill Sans MT" panose="020B0502020104020203" pitchFamily="34" charset="0"/>
            </a:endParaRPr>
          </a:p>
        </p:txBody>
      </p:sp>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999150" y="5986785"/>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600" b="1" dirty="0">
                <a:solidFill>
                  <a:srgbClr val="17447E"/>
                </a:solidFill>
                <a:latin typeface="Gill Sans MT" panose="020B0502020104020203" pitchFamily="34" charset="0"/>
              </a:rPr>
              <a:t>Luke Ch.19:28-40 (ICB)</a:t>
            </a:r>
          </a:p>
        </p:txBody>
      </p:sp>
    </p:spTree>
    <p:extLst>
      <p:ext uri="{BB962C8B-B14F-4D97-AF65-F5344CB8AC3E}">
        <p14:creationId xmlns:p14="http://schemas.microsoft.com/office/powerpoint/2010/main" val="3667771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559294"/>
            <a:ext cx="10383252" cy="5299968"/>
          </a:xfrm>
        </p:spPr>
        <p:txBody>
          <a:bodyPr>
            <a:noAutofit/>
          </a:bodyPr>
          <a:lstStyle/>
          <a:p>
            <a:pPr>
              <a:lnSpc>
                <a:spcPct val="100000"/>
              </a:lnSpc>
            </a:pPr>
            <a:r>
              <a:rPr lang="en-GB" sz="1800" dirty="0">
                <a:solidFill>
                  <a:srgbClr val="17447E"/>
                </a:solidFill>
                <a:latin typeface="Gill Sans MT" panose="020B0502020104020203" pitchFamily="34" charset="0"/>
              </a:rPr>
              <a:t>‘</a:t>
            </a:r>
            <a:r>
              <a:rPr lang="en-US" sz="1800" dirty="0">
                <a:solidFill>
                  <a:srgbClr val="17447E"/>
                </a:solidFill>
                <a:latin typeface="Gill Sans MT" panose="020B0502020104020203" pitchFamily="34" charset="0"/>
              </a:rPr>
              <a:t>After Jesus said this, he went on toward Jerusalem. Jesus came near </a:t>
            </a:r>
            <a:r>
              <a:rPr lang="en-US" sz="1800" dirty="0" err="1">
                <a:solidFill>
                  <a:srgbClr val="17447E"/>
                </a:solidFill>
                <a:latin typeface="Gill Sans MT" panose="020B0502020104020203" pitchFamily="34" charset="0"/>
              </a:rPr>
              <a:t>Bethphage</a:t>
            </a:r>
            <a:r>
              <a:rPr lang="en-US" sz="1800" dirty="0">
                <a:solidFill>
                  <a:srgbClr val="17447E"/>
                </a:solidFill>
                <a:latin typeface="Gill Sans MT" panose="020B0502020104020203" pitchFamily="34" charset="0"/>
              </a:rPr>
              <a:t> and Bethany, towns near the hill called the Mount of Olives. Then he sent out two of his followers. He said, “Go into the town you can see there. When you enter it, you will find a colt tied there. No one has ever ridden this colt. Untie it, and bring it here to me. If anyone asks you why you are taking it, say, ‘The Master needs it.’”</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 two followers went into town. They found the colt just as Jesus told them. The followers untied it, but the owners of the colt came out. They asked the followers, “Why are you untying our colt?”</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 followers answered, “The Master needs it.” So they brought it to Jesus. They threw their coats on the colt’s back and put Jesus on it. As Jesus rode toward Jerusalem, the followers spread their coats on the road before him.</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Jesus was coming close to Jerusalem. He was already near the bottom of the Mount of Olives. The whole crowd of followers was very happy. They began shouting praise to God for all the powerful works they had seen. They said,</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“God bless the king who comes in the name of the Lord!</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There is peace in heaven and glory to God!” Psalm 118:26’</a:t>
            </a:r>
            <a:endParaRPr lang="en-GB" sz="1800" dirty="0">
              <a:solidFill>
                <a:srgbClr val="17447E"/>
              </a:solidFill>
              <a:latin typeface="Gill Sans MT" panose="020B0502020104020203" pitchFamily="34" charset="0"/>
            </a:endParaRPr>
          </a:p>
        </p:txBody>
      </p:sp>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1016906" y="6000111"/>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600" b="1" dirty="0">
                <a:solidFill>
                  <a:srgbClr val="17447E"/>
                </a:solidFill>
                <a:latin typeface="Gill Sans MT" panose="020B0502020104020203" pitchFamily="34" charset="0"/>
              </a:rPr>
              <a:t>Luke Ch.19:28-38 (ICB)</a:t>
            </a:r>
          </a:p>
        </p:txBody>
      </p:sp>
    </p:spTree>
    <p:extLst>
      <p:ext uri="{BB962C8B-B14F-4D97-AF65-F5344CB8AC3E}">
        <p14:creationId xmlns:p14="http://schemas.microsoft.com/office/powerpoint/2010/main" val="3112004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585926"/>
            <a:ext cx="10383252" cy="5486400"/>
          </a:xfrm>
        </p:spPr>
        <p:txBody>
          <a:bodyPr>
            <a:noAutofit/>
          </a:bodyPr>
          <a:lstStyle/>
          <a:p>
            <a:pPr>
              <a:lnSpc>
                <a:spcPct val="100000"/>
              </a:lnSpc>
            </a:pPr>
            <a:r>
              <a:rPr lang="en-GB" sz="3600" dirty="0">
                <a:solidFill>
                  <a:srgbClr val="17447E"/>
                </a:solidFill>
                <a:latin typeface="Gill Sans MT" panose="020B0502020104020203" pitchFamily="34" charset="0"/>
              </a:rPr>
              <a:t/>
            </a:r>
            <a:br>
              <a:rPr lang="en-GB" sz="3600" dirty="0">
                <a:solidFill>
                  <a:srgbClr val="17447E"/>
                </a:solidFill>
                <a:latin typeface="Gill Sans MT" panose="020B0502020104020203" pitchFamily="34" charset="0"/>
              </a:rPr>
            </a:br>
            <a:r>
              <a:rPr lang="en-US" sz="7000" dirty="0">
                <a:solidFill>
                  <a:srgbClr val="17447E"/>
                </a:solidFill>
                <a:latin typeface="Gill Sans MT" panose="020B0502020104020203" pitchFamily="34" charset="0"/>
              </a:rPr>
              <a:t>Hosanna</a:t>
            </a:r>
            <a:br>
              <a:rPr lang="en-US" sz="7000" dirty="0">
                <a:solidFill>
                  <a:srgbClr val="17447E"/>
                </a:solidFill>
                <a:latin typeface="Gill Sans MT" panose="020B0502020104020203" pitchFamily="34" charset="0"/>
              </a:rPr>
            </a:br>
            <a:r>
              <a:rPr lang="en-US" sz="7000" dirty="0">
                <a:solidFill>
                  <a:srgbClr val="17447E"/>
                </a:solidFill>
                <a:latin typeface="Gill Sans MT" panose="020B0502020104020203" pitchFamily="34" charset="0"/>
              </a:rPr>
              <a:t>Glory to God</a:t>
            </a:r>
            <a:br>
              <a:rPr lang="en-US" sz="7000" dirty="0">
                <a:solidFill>
                  <a:srgbClr val="17447E"/>
                </a:solidFill>
                <a:latin typeface="Gill Sans MT" panose="020B0502020104020203" pitchFamily="34" charset="0"/>
              </a:rPr>
            </a:br>
            <a:r>
              <a:rPr lang="en-US" sz="7000" dirty="0" err="1">
                <a:solidFill>
                  <a:srgbClr val="17447E"/>
                </a:solidFill>
                <a:latin typeface="Gill Sans MT" panose="020B0502020104020203" pitchFamily="34" charset="0"/>
              </a:rPr>
              <a:t>God</a:t>
            </a:r>
            <a:r>
              <a:rPr lang="en-US" sz="7000" dirty="0">
                <a:solidFill>
                  <a:srgbClr val="17447E"/>
                </a:solidFill>
                <a:latin typeface="Gill Sans MT" panose="020B0502020104020203" pitchFamily="34" charset="0"/>
              </a:rPr>
              <a:t> Bless the King Hallelujah</a:t>
            </a:r>
            <a:br>
              <a:rPr lang="en-US" sz="7000" dirty="0">
                <a:solidFill>
                  <a:srgbClr val="17447E"/>
                </a:solidFill>
                <a:latin typeface="Gill Sans MT" panose="020B0502020104020203" pitchFamily="34" charset="0"/>
              </a:rPr>
            </a:br>
            <a:r>
              <a:rPr lang="en-US" sz="7000" dirty="0">
                <a:solidFill>
                  <a:srgbClr val="17447E"/>
                </a:solidFill>
                <a:latin typeface="Gill Sans MT" panose="020B0502020104020203" pitchFamily="34" charset="0"/>
              </a:rPr>
              <a:t>God is great</a:t>
            </a:r>
            <a:endParaRPr lang="en-GB" sz="7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843007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4249566"/>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3</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Reconnect</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The story of Mary Jones</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491097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843367"/>
            <a:ext cx="10383252" cy="5033650"/>
          </a:xfrm>
        </p:spPr>
        <p:txBody>
          <a:bodyPr>
            <a:noAutofit/>
          </a:bodyPr>
          <a:lstStyle/>
          <a:p>
            <a:pPr>
              <a:lnSpc>
                <a:spcPct val="100000"/>
              </a:lnSpc>
            </a:pPr>
            <a:r>
              <a:rPr lang="en-GB" sz="3600" dirty="0">
                <a:solidFill>
                  <a:srgbClr val="17447E"/>
                </a:solidFill>
                <a:latin typeface="Gill Sans MT" panose="020B0502020104020203" pitchFamily="34" charset="0"/>
              </a:rPr>
              <a:t>https://www.biblesociety.org.uk/about-us/our-history/</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https://www.biblesociety.org.uk/content/about_us/our_history/files/mary_jones_and_her_bible_v2.pdf</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https://www.biblesociety.org.uk/content/about_us/our_history/files/mary_jones_walk_guide-2015.pdf</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The English version starts on page 25</a:t>
            </a:r>
          </a:p>
        </p:txBody>
      </p:sp>
    </p:spTree>
    <p:extLst>
      <p:ext uri="{BB962C8B-B14F-4D97-AF65-F5344CB8AC3E}">
        <p14:creationId xmlns:p14="http://schemas.microsoft.com/office/powerpoint/2010/main" val="3897987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4249566"/>
          </a:xfrm>
        </p:spPr>
        <p:txBody>
          <a:bodyPr anchor="t">
            <a:normAutofit/>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4</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Reconnect</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Forgiveness</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288398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843367"/>
            <a:ext cx="10383252" cy="4563134"/>
          </a:xfrm>
        </p:spPr>
        <p:txBody>
          <a:bodyPr>
            <a:noAutofit/>
          </a:bodyPr>
          <a:lstStyle/>
          <a:p>
            <a:pPr>
              <a:lnSpc>
                <a:spcPct val="100000"/>
              </a:lnSpc>
            </a:pPr>
            <a:r>
              <a:rPr lang="en-GB" sz="2000" dirty="0">
                <a:solidFill>
                  <a:srgbClr val="17447E"/>
                </a:solidFill>
                <a:latin typeface="Gill Sans MT" panose="020B0502020104020203" pitchFamily="34" charset="0"/>
              </a:rPr>
              <a:t>‘</a:t>
            </a:r>
            <a:r>
              <a:rPr lang="en-US" sz="2000" dirty="0">
                <a:solidFill>
                  <a:srgbClr val="17447E"/>
                </a:solidFill>
                <a:latin typeface="Gill Sans MT" panose="020B0502020104020203" pitchFamily="34" charset="0"/>
              </a:rPr>
              <a:t>The soldiers led Jesus away. At that time, there was a man coming into the city from the fields. His name was Simon, and he was from the city of Cyrene. The soldiers forced Simon to carry Jesus’ cross and walk behind him.’</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There were also two criminals led out with Jesus to be killed. Jesus and the two criminals were taken to a place called the Skull. There the soldiers nailed Jesus to his cross. They also nailed the criminals to their crosses, one beside Jesus on the right and the other beside Jesus on the left. Jesus said, “Father, forgive them. They don’t know what they are doing.”</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soldiers threw lots to decide who would get his clothes.</a:t>
            </a:r>
            <a:endParaRPr lang="en-GB" sz="2000" dirty="0">
              <a:solidFill>
                <a:srgbClr val="17447E"/>
              </a:solidFill>
              <a:latin typeface="Gill Sans MT" panose="020B0502020104020203" pitchFamily="34" charset="0"/>
            </a:endParaRPr>
          </a:p>
        </p:txBody>
      </p:sp>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999150" y="5578410"/>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3600" b="1" dirty="0">
                <a:solidFill>
                  <a:srgbClr val="17447E"/>
                </a:solidFill>
                <a:latin typeface="Gill Sans MT" panose="020B0502020104020203" pitchFamily="34" charset="0"/>
              </a:rPr>
              <a:t>Luke Ch.23:26 and 32-34 (ICB)</a:t>
            </a:r>
            <a:endParaRPr lang="en-GB" sz="3600" b="1"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195380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479394" y="5822250"/>
            <a:ext cx="11256886"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000" b="1" dirty="0">
                <a:solidFill>
                  <a:srgbClr val="17447E"/>
                </a:solidFill>
                <a:latin typeface="Gill Sans MT" panose="020B0502020104020203" pitchFamily="34" charset="0"/>
              </a:rPr>
              <a:t>https://www.youtube.com/watch?v=oTRsi5_onlA</a:t>
            </a:r>
          </a:p>
        </p:txBody>
      </p:sp>
      <p:pic>
        <p:nvPicPr>
          <p:cNvPr id="3" name="Online Media 2" title="Jesus Died for You | An Easter lesson for kids">
            <a:hlinkClick r:id="" action="ppaction://media"/>
            <a:extLst>
              <a:ext uri="{FF2B5EF4-FFF2-40B4-BE49-F238E27FC236}">
                <a16:creationId xmlns:a16="http://schemas.microsoft.com/office/drawing/2014/main" xmlns="" id="{3541665C-EEC6-4D92-826D-BA806A2C01F1}"/>
              </a:ext>
            </a:extLst>
          </p:cNvPr>
          <p:cNvPicPr>
            <a:picLocks noRot="1" noChangeAspect="1"/>
          </p:cNvPicPr>
          <p:nvPr>
            <a:videoFile r:link="rId1"/>
          </p:nvPr>
        </p:nvPicPr>
        <p:blipFill>
          <a:blip r:embed="rId3"/>
          <a:stretch>
            <a:fillRect/>
          </a:stretch>
        </p:blipFill>
        <p:spPr>
          <a:xfrm>
            <a:off x="1743572" y="754588"/>
            <a:ext cx="8704856" cy="4918243"/>
          </a:xfrm>
          <a:prstGeom prst="rect">
            <a:avLst/>
          </a:prstGeom>
        </p:spPr>
      </p:pic>
    </p:spTree>
    <p:extLst>
      <p:ext uri="{BB962C8B-B14F-4D97-AF65-F5344CB8AC3E}">
        <p14:creationId xmlns:p14="http://schemas.microsoft.com/office/powerpoint/2010/main" val="1164948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796805"/>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4</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600" dirty="0">
                <a:solidFill>
                  <a:srgbClr val="17447E"/>
                </a:solidFill>
                <a:latin typeface="Gill Sans MT" panose="020B0502020104020203" pitchFamily="34" charset="0"/>
              </a:rPr>
              <a:t>Reconnect</a:t>
            </a:r>
            <a:br>
              <a:rPr lang="en-GB" sz="4600" dirty="0">
                <a:solidFill>
                  <a:srgbClr val="17447E"/>
                </a:solidFill>
                <a:latin typeface="Gill Sans MT" panose="020B0502020104020203" pitchFamily="34" charset="0"/>
              </a:rPr>
            </a:br>
            <a:r>
              <a:rPr lang="en-GB" sz="4600" dirty="0">
                <a:solidFill>
                  <a:srgbClr val="17447E"/>
                </a:solidFill>
                <a:latin typeface="Gill Sans MT" panose="020B0502020104020203" pitchFamily="34" charset="0"/>
              </a:rPr>
              <a:t>The unforgiving servant</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032783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843367"/>
            <a:ext cx="10383252" cy="5171266"/>
          </a:xfrm>
        </p:spPr>
        <p:txBody>
          <a:bodyPr>
            <a:noAutofit/>
          </a:bodyPr>
          <a:lstStyle/>
          <a:p>
            <a:pPr>
              <a:lnSpc>
                <a:spcPct val="100000"/>
              </a:lnSpc>
            </a:pPr>
            <a:r>
              <a:rPr lang="en-GB" sz="2000" dirty="0">
                <a:solidFill>
                  <a:srgbClr val="17447E"/>
                </a:solidFill>
                <a:latin typeface="Gill Sans MT" panose="020B0502020104020203" pitchFamily="34" charset="0"/>
              </a:rPr>
              <a:t>‘</a:t>
            </a:r>
            <a:r>
              <a:rPr lang="en-US" sz="2000" dirty="0">
                <a:solidFill>
                  <a:srgbClr val="17447E"/>
                </a:solidFill>
                <a:latin typeface="Gill Sans MT" panose="020B0502020104020203" pitchFamily="34" charset="0"/>
              </a:rPr>
              <a:t>Then Peter came to Jesus and asked, “Lord, when my brother sins against me, how many times must I forgive him? Should I forgive him as many as 7 times?”</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answered, “I tell you, you must forgive him more than 7 times. You must forgive him even if he does wrong to you 70 times 7.</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kingdom of heaven is like a king who decided to collect the money his servants owed him. So the king began to collect his money. One servant owed him several million dollars. But the servant did not have enough money to pay his master, the king. So the master ordered that everything the servant owned should be sold, even the servant’s wife and children. The money would be used to pay the king what the servant owed.</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“But the servant fell on his knees and begged, ‘Be patient with me. I will pay you everything I owe.’ The master felt sorry for his servant. So the master told the servant he did not have to pay. He let the servant go free.</a:t>
            </a: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endParaRPr lang="en-GB" sz="1800" dirty="0">
              <a:solidFill>
                <a:srgbClr val="17447E"/>
              </a:solidFill>
              <a:latin typeface="Gill Sans MT" panose="020B0502020104020203" pitchFamily="34" charset="0"/>
            </a:endParaRPr>
          </a:p>
        </p:txBody>
      </p:sp>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1070171" y="6014633"/>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3600" b="1" dirty="0">
                <a:solidFill>
                  <a:srgbClr val="17447E"/>
                </a:solidFill>
                <a:latin typeface="Gill Sans MT" panose="020B0502020104020203" pitchFamily="34" charset="0"/>
              </a:rPr>
              <a:t>Matthew Ch.18:21-35 (ICB)</a:t>
            </a:r>
            <a:endParaRPr lang="en-GB" sz="3600" b="1"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389742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559293"/>
            <a:ext cx="10383252" cy="5308847"/>
          </a:xfrm>
        </p:spPr>
        <p:txBody>
          <a:bodyPr>
            <a:noAutofit/>
          </a:bodyPr>
          <a:lstStyle/>
          <a:p>
            <a:pPr>
              <a:lnSpc>
                <a:spcPct val="100000"/>
              </a:lnSpc>
            </a:pP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1800" dirty="0">
                <a:solidFill>
                  <a:srgbClr val="17447E"/>
                </a:solidFill>
                <a:latin typeface="Gill Sans MT" panose="020B0502020104020203" pitchFamily="34" charset="0"/>
              </a:rPr>
              <a:t/>
            </a:r>
            <a:br>
              <a:rPr lang="en-US" sz="18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“Later, that same servant found another servant who owed him a few dollars. The servant grabbed the other servant around the neck and said, ‘Pay me the money you owe me!’</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 other servant fell on his knees and begged him, ‘Be patient with me. I will pay you everything I owe.’</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“But the first servant refused to be patient. He threw the other servant into prison until he could pay everything he owed.  All the other servants saw what happened. They were very sorry. So they went and told their master all that had happened.</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“Then the master called his servant in and said, ‘You evil servant! You begged me to forget what you owed. So I told you that you did not have to pay anything. I had mercy on you. You should have had the same mercy on that other servant.’ The master was very angry, and he put the servant in prison to be punished. The servant had to stay in prison until he could pay everything he owed.</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“This king did what my heavenly Father will do to you if you do not forgive your brother from your heart.”</a:t>
            </a:r>
            <a:r>
              <a:rPr lang="en-GB" sz="2000" dirty="0">
                <a:solidFill>
                  <a:srgbClr val="17447E"/>
                </a:solidFill>
                <a:latin typeface="Gill Sans MT" panose="020B0502020104020203" pitchFamily="34" charset="0"/>
              </a:rPr>
              <a:t>’</a:t>
            </a:r>
          </a:p>
        </p:txBody>
      </p:sp>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1070171" y="6014633"/>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3600" b="1" dirty="0">
                <a:solidFill>
                  <a:srgbClr val="17447E"/>
                </a:solidFill>
                <a:latin typeface="Gill Sans MT" panose="020B0502020104020203" pitchFamily="34" charset="0"/>
              </a:rPr>
              <a:t>Matthew Ch.18:21-35 cont.</a:t>
            </a:r>
            <a:endParaRPr lang="en-GB" sz="3600" b="1"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732838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796805"/>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5</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600" dirty="0">
                <a:solidFill>
                  <a:srgbClr val="17447E"/>
                </a:solidFill>
                <a:latin typeface="Gill Sans MT" panose="020B0502020104020203" pitchFamily="34" charset="0"/>
              </a:rPr>
              <a:t>Replay</a:t>
            </a:r>
            <a:br>
              <a:rPr lang="en-GB" sz="4600" dirty="0">
                <a:solidFill>
                  <a:srgbClr val="17447E"/>
                </a:solidFill>
                <a:latin typeface="Gill Sans MT" panose="020B0502020104020203" pitchFamily="34" charset="0"/>
              </a:rPr>
            </a:br>
            <a:r>
              <a:rPr lang="en-GB" sz="4600" dirty="0">
                <a:solidFill>
                  <a:srgbClr val="17447E"/>
                </a:solidFill>
                <a:latin typeface="Gill Sans MT" panose="020B0502020104020203" pitchFamily="34" charset="0"/>
              </a:rPr>
              <a:t>Jesus is alive!</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715445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352921"/>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1</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Download</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You’ve got a friend in me</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651354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479394" y="5822250"/>
            <a:ext cx="11256886"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000" b="1" dirty="0">
                <a:solidFill>
                  <a:srgbClr val="17447E"/>
                </a:solidFill>
                <a:latin typeface="Gill Sans MT" panose="020B0502020104020203" pitchFamily="34" charset="0"/>
              </a:rPr>
              <a:t>https://www.youtube.com/watch?v=N6kmDligfKU</a:t>
            </a:r>
          </a:p>
        </p:txBody>
      </p:sp>
      <p:pic>
        <p:nvPicPr>
          <p:cNvPr id="2" name="Online Media 1" title="The Super Cool Story of Jesus – Our 2017 Easter story for children">
            <a:hlinkClick r:id="" action="ppaction://media"/>
            <a:extLst>
              <a:ext uri="{FF2B5EF4-FFF2-40B4-BE49-F238E27FC236}">
                <a16:creationId xmlns:a16="http://schemas.microsoft.com/office/drawing/2014/main" xmlns="" id="{5FE26192-121D-429C-B458-5F77AA9F7D48}"/>
              </a:ext>
            </a:extLst>
          </p:cNvPr>
          <p:cNvPicPr>
            <a:picLocks noRot="1" noChangeAspect="1"/>
          </p:cNvPicPr>
          <p:nvPr>
            <a:videoFile r:link="rId1"/>
          </p:nvPr>
        </p:nvPicPr>
        <p:blipFill>
          <a:blip r:embed="rId3"/>
          <a:stretch>
            <a:fillRect/>
          </a:stretch>
        </p:blipFill>
        <p:spPr>
          <a:xfrm>
            <a:off x="1684681" y="602143"/>
            <a:ext cx="8846311" cy="4998165"/>
          </a:xfrm>
          <a:prstGeom prst="rect">
            <a:avLst/>
          </a:prstGeom>
        </p:spPr>
      </p:pic>
    </p:spTree>
    <p:extLst>
      <p:ext uri="{BB962C8B-B14F-4D97-AF65-F5344CB8AC3E}">
        <p14:creationId xmlns:p14="http://schemas.microsoft.com/office/powerpoint/2010/main" val="25269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796805"/>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5</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600" dirty="0">
                <a:solidFill>
                  <a:srgbClr val="17447E"/>
                </a:solidFill>
                <a:latin typeface="Gill Sans MT" panose="020B0502020104020203" pitchFamily="34" charset="0"/>
              </a:rPr>
              <a:t>Save</a:t>
            </a:r>
            <a:br>
              <a:rPr lang="en-GB" sz="4600" dirty="0">
                <a:solidFill>
                  <a:srgbClr val="17447E"/>
                </a:solidFill>
                <a:latin typeface="Gill Sans MT" panose="020B0502020104020203" pitchFamily="34" charset="0"/>
              </a:rPr>
            </a:br>
            <a:r>
              <a:rPr lang="en-GB" sz="4600" dirty="0">
                <a:solidFill>
                  <a:srgbClr val="17447E"/>
                </a:solidFill>
                <a:latin typeface="Gill Sans MT" panose="020B0502020104020203" pitchFamily="34" charset="0"/>
              </a:rPr>
              <a:t>Egg hunt</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827331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479394" y="5822250"/>
            <a:ext cx="11256886"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000" b="1" dirty="0">
                <a:solidFill>
                  <a:srgbClr val="17447E"/>
                </a:solidFill>
                <a:latin typeface="Gill Sans MT" panose="020B0502020104020203" pitchFamily="34" charset="0"/>
              </a:rPr>
              <a:t> https://www.youtube.com/watch?v=axvzjy8LjoA</a:t>
            </a:r>
          </a:p>
        </p:txBody>
      </p:sp>
      <p:pic>
        <p:nvPicPr>
          <p:cNvPr id="4" name="Online Media 3" title="For God So Loved the world">
            <a:hlinkClick r:id="" action="ppaction://media"/>
            <a:extLst>
              <a:ext uri="{FF2B5EF4-FFF2-40B4-BE49-F238E27FC236}">
                <a16:creationId xmlns:a16="http://schemas.microsoft.com/office/drawing/2014/main" xmlns="" id="{EDC94AEF-542A-4288-BFA3-96CEAA1945AD}"/>
              </a:ext>
            </a:extLst>
          </p:cNvPr>
          <p:cNvPicPr>
            <a:picLocks noRot="1" noChangeAspect="1"/>
          </p:cNvPicPr>
          <p:nvPr>
            <a:videoFile r:link="rId1"/>
          </p:nvPr>
        </p:nvPicPr>
        <p:blipFill>
          <a:blip r:embed="rId3"/>
          <a:stretch>
            <a:fillRect/>
          </a:stretch>
        </p:blipFill>
        <p:spPr>
          <a:xfrm>
            <a:off x="2592456" y="566934"/>
            <a:ext cx="7007088" cy="5255316"/>
          </a:xfrm>
          <a:prstGeom prst="rect">
            <a:avLst/>
          </a:prstGeom>
        </p:spPr>
      </p:pic>
    </p:spTree>
    <p:extLst>
      <p:ext uri="{BB962C8B-B14F-4D97-AF65-F5344CB8AC3E}">
        <p14:creationId xmlns:p14="http://schemas.microsoft.com/office/powerpoint/2010/main" val="65393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796805"/>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5</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600" dirty="0">
                <a:solidFill>
                  <a:srgbClr val="17447E"/>
                </a:solidFill>
                <a:latin typeface="Gill Sans MT" panose="020B0502020104020203" pitchFamily="34" charset="0"/>
              </a:rPr>
              <a:t>Upload</a:t>
            </a:r>
            <a:br>
              <a:rPr lang="en-GB" sz="4600" dirty="0">
                <a:solidFill>
                  <a:srgbClr val="17447E"/>
                </a:solidFill>
                <a:latin typeface="Gill Sans MT" panose="020B0502020104020203" pitchFamily="34" charset="0"/>
              </a:rPr>
            </a:br>
            <a:r>
              <a:rPr lang="en-GB" sz="4600" dirty="0">
                <a:solidFill>
                  <a:srgbClr val="17447E"/>
                </a:solidFill>
                <a:latin typeface="Gill Sans MT" panose="020B0502020104020203" pitchFamily="34" charset="0"/>
              </a:rPr>
              <a:t>Celebrate!</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4615186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1864309"/>
            <a:ext cx="10383252" cy="2246051"/>
          </a:xfrm>
        </p:spPr>
        <p:txBody>
          <a:bodyPr>
            <a:noAutofit/>
          </a:bodyPr>
          <a:lstStyle/>
          <a:p>
            <a:pPr>
              <a:lnSpc>
                <a:spcPct val="100000"/>
              </a:lnSpc>
            </a:pPr>
            <a:r>
              <a:rPr lang="en-US" sz="2400" dirty="0">
                <a:solidFill>
                  <a:srgbClr val="17447E"/>
                </a:solidFill>
                <a:latin typeface="Gill Sans MT" panose="020B0502020104020203" pitchFamily="34" charset="0"/>
              </a:rPr>
              <a:t>Then Jesus opened their minds so they could understand the Scriptures. He said to them, “It is written that the Christ would be killed and rise from death on the third day. You saw these things happen—you are witnesses. You must tell people to change their hearts and lives. If they do this, their sins will be forgiven. You must start at Jerusalem and preach these things in my name to all nations.</a:t>
            </a:r>
            <a:endParaRPr lang="en-GB" sz="2400" dirty="0">
              <a:solidFill>
                <a:srgbClr val="17447E"/>
              </a:solidFill>
              <a:latin typeface="Gill Sans MT" panose="020B0502020104020203" pitchFamily="34" charset="0"/>
            </a:endParaRPr>
          </a:p>
        </p:txBody>
      </p:sp>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999150" y="5578410"/>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3600" b="1" dirty="0">
                <a:solidFill>
                  <a:srgbClr val="17447E"/>
                </a:solidFill>
                <a:latin typeface="Gill Sans MT" panose="020B0502020104020203" pitchFamily="34" charset="0"/>
              </a:rPr>
              <a:t>Luke Ch.24:45-48 (ICB)</a:t>
            </a:r>
            <a:endParaRPr lang="en-GB" sz="3600" b="1"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20641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479394" y="5822250"/>
            <a:ext cx="11256886"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000" b="1" dirty="0">
                <a:solidFill>
                  <a:srgbClr val="17447E"/>
                </a:solidFill>
                <a:latin typeface="Gill Sans MT" panose="020B0502020104020203" pitchFamily="34" charset="0"/>
              </a:rPr>
              <a:t>https://www.youtube.com/watch?v=RmJ2VipG0Bc</a:t>
            </a:r>
          </a:p>
        </p:txBody>
      </p:sp>
      <p:pic>
        <p:nvPicPr>
          <p:cNvPr id="2" name="Online Media 1" title="Toy Story 2 (1999)  -Andy Returned Home, He Accepted Jessie, Bullseye And The Alien As New Toys">
            <a:hlinkClick r:id="" action="ppaction://media"/>
            <a:extLst>
              <a:ext uri="{FF2B5EF4-FFF2-40B4-BE49-F238E27FC236}">
                <a16:creationId xmlns:a16="http://schemas.microsoft.com/office/drawing/2014/main" xmlns="" id="{F9C2426B-9B83-4355-81CF-7792496E6663}"/>
              </a:ext>
            </a:extLst>
          </p:cNvPr>
          <p:cNvPicPr>
            <a:picLocks noRot="1" noChangeAspect="1"/>
          </p:cNvPicPr>
          <p:nvPr>
            <a:videoFile r:link="rId1"/>
          </p:nvPr>
        </p:nvPicPr>
        <p:blipFill>
          <a:blip r:embed="rId3"/>
          <a:stretch>
            <a:fillRect/>
          </a:stretch>
        </p:blipFill>
        <p:spPr>
          <a:xfrm>
            <a:off x="1382046" y="493504"/>
            <a:ext cx="9255474" cy="5229342"/>
          </a:xfrm>
          <a:prstGeom prst="rect">
            <a:avLst/>
          </a:prstGeom>
        </p:spPr>
      </p:pic>
    </p:spTree>
    <p:extLst>
      <p:ext uri="{BB962C8B-B14F-4D97-AF65-F5344CB8AC3E}">
        <p14:creationId xmlns:p14="http://schemas.microsoft.com/office/powerpoint/2010/main" val="1076089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637007"/>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1</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Get connected</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Zacchaeus becomes a friend of Jesus</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3251645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843366"/>
            <a:ext cx="10383252" cy="4527623"/>
          </a:xfrm>
        </p:spPr>
        <p:txBody>
          <a:bodyPr>
            <a:noAutofit/>
          </a:bodyPr>
          <a:lstStyle/>
          <a:p>
            <a:pPr>
              <a:lnSpc>
                <a:spcPct val="100000"/>
              </a:lnSpc>
            </a:pPr>
            <a:r>
              <a:rPr lang="en-US" sz="2000" dirty="0">
                <a:solidFill>
                  <a:srgbClr val="17447E"/>
                </a:solidFill>
                <a:latin typeface="Gill Sans MT" panose="020B0502020104020203" pitchFamily="34" charset="0"/>
              </a:rPr>
              <a:t>Jesus was going through the city of Jericho. In Jericho there was a man named Zacchaeus. He was a wealthy, very important tax collector. He wanted to see who Jesus was, but he was too short to see above the crowd. He ran ahead to a place where he knew Jesus would come. He climbed a sycamore tree so he could see Jesus. When Jesus came to that place, he looked up and saw Zacchaeus in the tree. He said to him, “Zacchaeus, hurry and come down! I must stay at your house today.”</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Zacchaeus came down quickly. He was pleased to have Jesus in his house. All the people saw this and began to complain, “Look at the kind of man Jesus stays with. Zacchaeus is a sinner!”</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But Zacchaeus said to the Lord, “I will give half of my money to the poor. If I have cheated anyone, I will pay that person back four times more!”</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
            </a:r>
            <a:br>
              <a:rPr lang="en-US" sz="2000" dirty="0">
                <a:solidFill>
                  <a:srgbClr val="17447E"/>
                </a:solidFill>
                <a:latin typeface="Gill Sans MT" panose="020B0502020104020203" pitchFamily="34" charset="0"/>
              </a:rPr>
            </a:br>
            <a:r>
              <a:rPr lang="en-US" sz="2000" dirty="0">
                <a:solidFill>
                  <a:srgbClr val="17447E"/>
                </a:solidFill>
                <a:latin typeface="Gill Sans MT" panose="020B0502020104020203" pitchFamily="34" charset="0"/>
              </a:rPr>
              <a:t>Jesus said, “Salvation has come to this house today. This man truly belongs to the family of Abraham. The Son of Man came to find lost people and save them.”</a:t>
            </a:r>
            <a:endParaRPr lang="en-GB" sz="2000" dirty="0">
              <a:solidFill>
                <a:srgbClr val="17447E"/>
              </a:solidFill>
              <a:latin typeface="Gill Sans MT" panose="020B0502020104020203" pitchFamily="34" charset="0"/>
            </a:endParaRPr>
          </a:p>
        </p:txBody>
      </p:sp>
      <p:sp>
        <p:nvSpPr>
          <p:cNvPr id="49" name="Title 1">
            <a:extLst>
              <a:ext uri="{FF2B5EF4-FFF2-40B4-BE49-F238E27FC236}">
                <a16:creationId xmlns:a16="http://schemas.microsoft.com/office/drawing/2014/main" xmlns="" id="{C58D5519-971D-5047-B3EF-E503A2242EF9}"/>
              </a:ext>
            </a:extLst>
          </p:cNvPr>
          <p:cNvSpPr txBox="1">
            <a:spLocks/>
          </p:cNvSpPr>
          <p:nvPr/>
        </p:nvSpPr>
        <p:spPr>
          <a:xfrm>
            <a:off x="999150" y="5578410"/>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600" b="1" dirty="0">
                <a:solidFill>
                  <a:srgbClr val="17447E"/>
                </a:solidFill>
                <a:latin typeface="Gill Sans MT" panose="020B0502020104020203" pitchFamily="34" charset="0"/>
              </a:rPr>
              <a:t>Luke Ch.19:1-10 (ICB)</a:t>
            </a:r>
          </a:p>
        </p:txBody>
      </p:sp>
    </p:spTree>
    <p:extLst>
      <p:ext uri="{BB962C8B-B14F-4D97-AF65-F5344CB8AC3E}">
        <p14:creationId xmlns:p14="http://schemas.microsoft.com/office/powerpoint/2010/main" val="1144878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637007"/>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2</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Activate</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A </a:t>
            </a:r>
            <a:r>
              <a:rPr lang="en-US" sz="4100" dirty="0" smtClean="0">
                <a:solidFill>
                  <a:srgbClr val="17447E"/>
                </a:solidFill>
                <a:latin typeface="Gill Sans MT" panose="020B0502020104020203" pitchFamily="34" charset="0"/>
              </a:rPr>
              <a:t>prayer </a:t>
            </a:r>
            <a:r>
              <a:rPr lang="en-US" sz="4100" dirty="0">
                <a:solidFill>
                  <a:srgbClr val="17447E"/>
                </a:solidFill>
                <a:latin typeface="Gill Sans MT" panose="020B0502020104020203" pitchFamily="34" charset="0"/>
              </a:rPr>
              <a:t>for those who care for me</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1929973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1E9A30-F975-FB41-B953-1AE56230F067}"/>
              </a:ext>
            </a:extLst>
          </p:cNvPr>
          <p:cNvSpPr>
            <a:spLocks noGrp="1"/>
          </p:cNvSpPr>
          <p:nvPr>
            <p:ph type="ctrTitle"/>
          </p:nvPr>
        </p:nvSpPr>
        <p:spPr>
          <a:xfrm>
            <a:off x="904374" y="479395"/>
            <a:ext cx="10383252" cy="4030462"/>
          </a:xfrm>
        </p:spPr>
        <p:txBody>
          <a:bodyPr>
            <a:noAutofit/>
          </a:bodyPr>
          <a:lstStyle/>
          <a:p>
            <a:pPr>
              <a:lnSpc>
                <a:spcPct val="100000"/>
              </a:lnSpc>
            </a:pPr>
            <a:r>
              <a:rPr lang="en-GB" sz="3600" dirty="0">
                <a:solidFill>
                  <a:srgbClr val="17447E"/>
                </a:solidFill>
                <a:latin typeface="Gill Sans MT" panose="020B0502020104020203" pitchFamily="34" charset="0"/>
              </a:rPr>
              <a:t/>
            </a:r>
            <a:br>
              <a:rPr lang="en-GB" sz="3600" dirty="0">
                <a:solidFill>
                  <a:srgbClr val="17447E"/>
                </a:solidFill>
                <a:latin typeface="Gill Sans MT" panose="020B0502020104020203" pitchFamily="34" charset="0"/>
              </a:rPr>
            </a:br>
            <a:r>
              <a:rPr lang="en-US" sz="7000" dirty="0">
                <a:solidFill>
                  <a:srgbClr val="17447E"/>
                </a:solidFill>
                <a:latin typeface="Gill Sans MT" panose="020B0502020104020203" pitchFamily="34" charset="0"/>
              </a:rPr>
              <a:t>Thank you God for those who care for me</a:t>
            </a:r>
            <a:endParaRPr lang="en-GB" sz="70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936768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75F4D120-3921-42A8-A063-46B023CB0C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xmlns="" id="{9D01B3E5-85F4-41A9-A504-D5E6268DEC1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637007"/>
          </a:xfrm>
        </p:spPr>
        <p:txBody>
          <a:bodyPr anchor="t">
            <a:normAutofit fontScale="90000"/>
          </a:bodyPr>
          <a:lstStyle/>
          <a:p>
            <a:pPr algn="l"/>
            <a:r>
              <a:rPr lang="en-GB" sz="5000" b="1" dirty="0">
                <a:solidFill>
                  <a:srgbClr val="17447E"/>
                </a:solidFill>
                <a:latin typeface="Gill Sans MT" panose="020B0502020104020203" pitchFamily="34" charset="0"/>
              </a:rPr>
              <a:t>Approaching Easter</a:t>
            </a:r>
            <a:r>
              <a:rPr lang="en-GB" sz="4100" b="1" dirty="0">
                <a:solidFill>
                  <a:srgbClr val="17447E"/>
                </a:solidFill>
                <a:latin typeface="Gill Sans MT" panose="020B0502020104020203" pitchFamily="34" charset="0"/>
              </a:rPr>
              <a:t/>
            </a:r>
            <a:br>
              <a:rPr lang="en-GB" sz="4100" b="1" dirty="0">
                <a:solidFill>
                  <a:srgbClr val="17447E"/>
                </a:solidFill>
                <a:latin typeface="Gill Sans MT" panose="020B0502020104020203" pitchFamily="34" charset="0"/>
              </a:rPr>
            </a:br>
            <a:r>
              <a:rPr lang="en-GB" sz="6800" dirty="0">
                <a:solidFill>
                  <a:srgbClr val="17447E"/>
                </a:solidFill>
                <a:latin typeface="Gill Sans MT" panose="020B0502020104020203" pitchFamily="34" charset="0"/>
              </a:rPr>
              <a:t>Week 2</a:t>
            </a:r>
            <a:r>
              <a:rPr lang="en-GB" sz="4100" dirty="0">
                <a:solidFill>
                  <a:srgbClr val="17447E"/>
                </a:solidFill>
                <a:latin typeface="Gill Sans MT" panose="020B0502020104020203" pitchFamily="34" charset="0"/>
              </a:rPr>
              <a:t/>
            </a:r>
            <a:br>
              <a:rPr lang="en-GB" sz="4100" dirty="0">
                <a:solidFill>
                  <a:srgbClr val="17447E"/>
                </a:solidFill>
                <a:latin typeface="Gill Sans MT" panose="020B0502020104020203" pitchFamily="34" charset="0"/>
              </a:rPr>
            </a:br>
            <a:r>
              <a:rPr lang="en-GB" sz="4100" dirty="0">
                <a:solidFill>
                  <a:srgbClr val="17447E"/>
                </a:solidFill>
                <a:latin typeface="Gill Sans MT" panose="020B0502020104020203" pitchFamily="34" charset="0"/>
              </a:rPr>
              <a:t>Activate</a:t>
            </a:r>
            <a:br>
              <a:rPr lang="en-GB" sz="4100" dirty="0">
                <a:solidFill>
                  <a:srgbClr val="17447E"/>
                </a:solidFill>
                <a:latin typeface="Gill Sans MT" panose="020B0502020104020203" pitchFamily="34" charset="0"/>
              </a:rPr>
            </a:br>
            <a:r>
              <a:rPr lang="en-US" sz="4100" dirty="0">
                <a:solidFill>
                  <a:srgbClr val="17447E"/>
                </a:solidFill>
                <a:latin typeface="Gill Sans MT" panose="020B0502020104020203" pitchFamily="34" charset="0"/>
              </a:rPr>
              <a:t>Seek, Serve, Follow</a:t>
            </a:r>
            <a:r>
              <a:rPr lang="en-GB" sz="3400" dirty="0">
                <a:solidFill>
                  <a:srgbClr val="17447E"/>
                </a:solidFill>
                <a:latin typeface="Gill Sans MT" panose="020B0502020104020203" pitchFamily="34" charset="0"/>
              </a:rPr>
              <a:t/>
            </a:r>
            <a:br>
              <a:rPr lang="en-GB" sz="3400" dirty="0">
                <a:solidFill>
                  <a:srgbClr val="17447E"/>
                </a:solidFill>
                <a:latin typeface="Gill Sans MT" panose="020B0502020104020203" pitchFamily="34" charset="0"/>
              </a:rPr>
            </a:b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866898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624</Words>
  <Application>Microsoft Office PowerPoint</Application>
  <PresentationFormat>Widescreen</PresentationFormat>
  <Paragraphs>43</Paragraphs>
  <Slides>34</Slides>
  <Notes>0</Notes>
  <HiddenSlides>0</HiddenSlides>
  <MMClips>5</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Gill Sans MT</vt:lpstr>
      <vt:lpstr>Office Theme</vt:lpstr>
      <vt:lpstr>Approaching Easter Week 1 Plug in Making friends </vt:lpstr>
      <vt:lpstr>‘After Jesus said this, he went on toward Jerusalem. Jesus came near Bethphage and Bethany, towns near the hill called the Mount of Olives. Then he sent out two of his followers. He said, “Go into the town you can see there. When you enter it, you will find a colt tied there. No one has ever ridden this colt. Untie it, and bring it here to me. If anyone asks you why you are taking it, say, ‘The Master needs it.’”  The two followers went into town. They found the colt just as Jesus told them. The followers untied it, but the owners of the colt came out. They asked the followers, “Why are you untying our colt?”  The followers answered, “The Master needs it.” So they brought it to Jesus. They threw their coats on the colt’s back and put Jesus on it. As Jesus rode toward Jerusalem, the followers spread their coats on the road before him.  Jesus was coming close to Jerusalem. He was already near the bottom of the Mount of Olives. The whole crowd of followers was very happy. They began shouting praise to God for all the powerful works they had seen. They said,  “God bless the king who comes in the name of the Lord! There is peace in heaven and glory to God!” Psalm 118:26’</vt:lpstr>
      <vt:lpstr>Approaching Easter Week 1 Download You’ve got a friend in me </vt:lpstr>
      <vt:lpstr>PowerPoint Presentation</vt:lpstr>
      <vt:lpstr>Approaching Easter Week 1 Get connected Zacchaeus becomes a friend of Jesus </vt:lpstr>
      <vt:lpstr>Jesus was going through the city of Jericho. In Jericho there was a man named Zacchaeus. He was a wealthy, very important tax collector. He wanted to see who Jesus was, but he was too short to see above the crowd. He ran ahead to a place where he knew Jesus would come. He climbed a sycamore tree so he could see Jesus. When Jesus came to that place, he looked up and saw Zacchaeus in the tree. He said to him, “Zacchaeus, hurry and come down! I must stay at your house today.”  Zacchaeus came down quickly. He was pleased to have Jesus in his house. All the people saw this and began to complain, “Look at the kind of man Jesus stays with. Zacchaeus is a sinner!”  But Zacchaeus said to the Lord, “I will give half of my money to the poor. If I have cheated anyone, I will pay that person back four times more!”  Jesus said, “Salvation has come to this house today. This man truly belongs to the family of Abraham. The Son of Man came to find lost people and save them.”</vt:lpstr>
      <vt:lpstr>Approaching Easter Week 2 Activate A prayer for those who care for me </vt:lpstr>
      <vt:lpstr> Thank you God for those who care for me</vt:lpstr>
      <vt:lpstr>Approaching Easter Week 2 Activate Seek, Serve, Follow </vt:lpstr>
      <vt:lpstr> Thank you God for those who care for me</vt:lpstr>
      <vt:lpstr>Approaching Easter Week 2 Reconnect The Garden of Gethsemane – a special place to pray </vt:lpstr>
      <vt:lpstr>Jesus left the city and went to the Mount of Olives. His followers went with him. (Jesus went there often.) He said to his followers, “Pray for strength against temptation.”</vt:lpstr>
      <vt:lpstr>Approaching Easter Week 2 Reconnect The Lord’s Prayer </vt:lpstr>
      <vt:lpstr>PowerPoint Presentation</vt:lpstr>
      <vt:lpstr>Jesus said to them, “When you pray, say:  ‘Father, we pray that your name will always be kept holy. We pray that your kingdom will come. Give us the food we need for each day. Forgive us the sins we have done,     because we forgive every person who has done wrong to us. And do not cause us to be tested.”’</vt:lpstr>
      <vt:lpstr>Approaching Easter Week 2 Reconnect Praying together </vt:lpstr>
      <vt:lpstr> God is great, God is good, thank you God for…</vt:lpstr>
      <vt:lpstr>Approaching Easter Week 2 Reconnect Palm praise </vt:lpstr>
      <vt:lpstr>‘After Jesus said this, he went on toward Jerusalem. Jesus came near Bethphage and Bethany, towns near the hill called the Mount of Olives. Then he sent out two of his followers. He said, “Go into the town you can see there. When you enter it, you will find a colt tied there. No one has ever ridden this colt. Untie it, and bring it here to me. If anyone asks you why you are taking it, say, ‘The Master needs it.’”  The two followers went into town. They found the colt just as Jesus told them. The followers untied it, but the owners of the colt came out. They asked the followers, “Why are you untying our colt?”  The followers answered, “The Master needs it.” So they brought it to Jesus. They threw their coats on the colt’s back and put Jesus on it. As Jesus rode toward Jerusalem, the followers spread their coats on the road before him. Jesus was coming close to Jerusalem. He was already near the bottom of the Mount of Olives. The whole crowd of followers was very happy. They began shouting praise to God for all the powerful works they had seen. They said,   “God bless the king who comes in the name of the Lord! There is peace in heaven and glory to God!” Psalm 118:26  Some of the Pharisees said to Jesus, “Teacher, tell your followers not to say these things!”  But Jesus answered, “I tell you, if my followers don’t say these things, then the stones will cry out.” </vt:lpstr>
      <vt:lpstr> Hosanna Glory to God God Bless the King Hallelujah God is great</vt:lpstr>
      <vt:lpstr>Approaching Easter Week 3 Reconnect The story of Mary Jones </vt:lpstr>
      <vt:lpstr>https://www.biblesociety.org.uk/about-us/our-history/  https://www.biblesociety.org.uk/content/about_us/our_history/files/mary_jones_and_her_bible_v2.pdf  https://www.biblesociety.org.uk/content/about_us/our_history/files/mary_jones_walk_guide-2015.pdf The English version starts on page 25</vt:lpstr>
      <vt:lpstr>Approaching Easter Week 4 Reconnect Forgiveness </vt:lpstr>
      <vt:lpstr>‘The soldiers led Jesus away. At that time, there was a man coming into the city from the fields. His name was Simon, and he was from the city of Cyrene. The soldiers forced Simon to carry Jesus’ cross and walk behind him.’    There were also two criminals led out with Jesus to be killed. Jesus and the two criminals were taken to a place called the Skull. There the soldiers nailed Jesus to his cross. They also nailed the criminals to their crosses, one beside Jesus on the right and the other beside Jesus on the left. Jesus said, “Father, forgive them. They don’t know what they are doing.”  The soldiers threw lots to decide who would get his clothes.</vt:lpstr>
      <vt:lpstr>PowerPoint Presentation</vt:lpstr>
      <vt:lpstr>Approaching Easter Week 4 Reconnect The unforgiving servant </vt:lpstr>
      <vt:lpstr>‘Then Peter came to Jesus and asked, “Lord, when my brother sins against me, how many times must I forgive him? Should I forgive him as many as 7 times?”  Jesus answered, “I tell you, you must forgive him more than 7 times. You must forgive him even if he does wrong to you 70 times 7.  “The kingdom of heaven is like a king who decided to collect the money his servants owed him. So the king began to collect his money. One servant owed him several million dollars. But the servant did not have enough money to pay his master, the king. So the master ordered that everything the servant owned should be sold, even the servant’s wife and children. The money would be used to pay the king what the servant owed.  “But the servant fell on his knees and begged, ‘Be patient with me. I will pay you everything I owe.’ The master felt sorry for his servant. So the master told the servant he did not have to pay. He let the servant go free.  </vt:lpstr>
      <vt:lpstr>    “Later, that same servant found another servant who owed him a few dollars. The servant grabbed the other servant around the neck and said, ‘Pay me the money you owe me!’ “The other servant fell on his knees and begged him, ‘Be patient with me. I will pay you everything I owe.’  “But the first servant refused to be patient. He threw the other servant into prison until he could pay everything he owed.  All the other servants saw what happened. They were very sorry. So they went and told their master all that had happened.  “Then the master called his servant in and said, ‘You evil servant! You begged me to forget what you owed. So I told you that you did not have to pay anything. I had mercy on you. You should have had the same mercy on that other servant.’ The master was very angry, and he put the servant in prison to be punished. The servant had to stay in prison until he could pay everything he owed.  “This king did what my heavenly Father will do to you if you do not forgive your brother from your heart.”’</vt:lpstr>
      <vt:lpstr>Approaching Easter Week 5 Replay Jesus is alive! </vt:lpstr>
      <vt:lpstr>PowerPoint Presentation</vt:lpstr>
      <vt:lpstr>Approaching Easter Week 5 Save Egg hunt </vt:lpstr>
      <vt:lpstr>PowerPoint Presentation</vt:lpstr>
      <vt:lpstr>Approaching Easter Week 5 Upload Celebrate! </vt:lpstr>
      <vt:lpstr>Then Jesus opened their minds so they could understand the Scriptures. He said to them, “It is written that the Christ would be killed and rise from death on the third day. You saw these things happen—you are witnesses. You must tell people to change their hearts and lives. If they do this, their sins will be forgiven. You must start at Jerusalem and preach these things in my name to all nations.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Well Week 1 Plug In – Keep moving</dc:title>
  <dc:creator>Microsoft Office User</dc:creator>
  <cp:lastModifiedBy>Catherine Burt</cp:lastModifiedBy>
  <cp:revision>25</cp:revision>
  <dcterms:created xsi:type="dcterms:W3CDTF">2020-12-08T11:55:32Z</dcterms:created>
  <dcterms:modified xsi:type="dcterms:W3CDTF">2021-02-10T12:42:25Z</dcterms:modified>
</cp:coreProperties>
</file>