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3" r:id="rId4"/>
    <p:sldId id="274" r:id="rId5"/>
    <p:sldId id="275" r:id="rId6"/>
    <p:sldId id="276" r:id="rId7"/>
    <p:sldId id="277" r:id="rId8"/>
    <p:sldId id="262" r:id="rId9"/>
    <p:sldId id="278" r:id="rId10"/>
    <p:sldId id="265" r:id="rId11"/>
    <p:sldId id="279" r:id="rId12"/>
    <p:sldId id="280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4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121" d="100"/>
          <a:sy n="121" d="100"/>
        </p:scale>
        <p:origin x="-48" y="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90D1-3C49-4212-B51D-66CAF86DD478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5DFF-23F4-488B-84BC-6D4665032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45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90D1-3C49-4212-B51D-66CAF86DD478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5DFF-23F4-488B-84BC-6D4665032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03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90D1-3C49-4212-B51D-66CAF86DD478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5DFF-23F4-488B-84BC-6D4665032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08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90D1-3C49-4212-B51D-66CAF86DD478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5DFF-23F4-488B-84BC-6D4665032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68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90D1-3C49-4212-B51D-66CAF86DD478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5DFF-23F4-488B-84BC-6D4665032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76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90D1-3C49-4212-B51D-66CAF86DD478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5DFF-23F4-488B-84BC-6D4665032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00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90D1-3C49-4212-B51D-66CAF86DD478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5DFF-23F4-488B-84BC-6D4665032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75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90D1-3C49-4212-B51D-66CAF86DD478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5DFF-23F4-488B-84BC-6D4665032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7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90D1-3C49-4212-B51D-66CAF86DD478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5DFF-23F4-488B-84BC-6D4665032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28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90D1-3C49-4212-B51D-66CAF86DD478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5DFF-23F4-488B-84BC-6D4665032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4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90D1-3C49-4212-B51D-66CAF86DD478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5DFF-23F4-488B-84BC-6D4665032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147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190D1-3C49-4212-B51D-66CAF86DD478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05DFF-23F4-488B-84BC-6D4665032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34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374" y="1452556"/>
            <a:ext cx="10383252" cy="3952887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17447E"/>
                </a:solidFill>
                <a:latin typeface="Gill Sans MT" panose="020B0502020104020203" pitchFamily="34" charset="0"/>
              </a:rPr>
              <a:t>CHRISTMAS ANAGRAM</a:t>
            </a:r>
            <a:br>
              <a:rPr lang="en-GB" sz="9600" b="1" dirty="0">
                <a:solidFill>
                  <a:srgbClr val="17447E"/>
                </a:solidFill>
                <a:latin typeface="Gill Sans MT" panose="020B0502020104020203" pitchFamily="34" charset="0"/>
              </a:rPr>
            </a:br>
            <a:r>
              <a:rPr lang="en-GB" sz="9600" b="1" dirty="0">
                <a:solidFill>
                  <a:srgbClr val="17447E"/>
                </a:solidFill>
                <a:latin typeface="Gill Sans MT" panose="020B0502020104020203" pitchFamily="34" charset="0"/>
              </a:rPr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4277950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6355514" y="2384043"/>
            <a:ext cx="5076836" cy="2089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rgbClr val="17447E"/>
                </a:solidFill>
                <a:latin typeface="Gill Sans MT" panose="020B0502020104020203" pitchFamily="34" charset="0"/>
              </a:rPr>
              <a:t>Use this template to design the best</a:t>
            </a:r>
          </a:p>
          <a:p>
            <a:r>
              <a:rPr lang="en-GB" sz="4800" dirty="0">
                <a:solidFill>
                  <a:srgbClr val="17447E"/>
                </a:solidFill>
                <a:latin typeface="Gill Sans MT" panose="020B0502020104020203" pitchFamily="34" charset="0"/>
              </a:rPr>
              <a:t>Christmas jumper</a:t>
            </a:r>
          </a:p>
        </p:txBody>
      </p:sp>
      <p:pic>
        <p:nvPicPr>
          <p:cNvPr id="3" name="Picture 2" descr="A picture containing shirt&#10;&#10;Description automatically generated">
            <a:extLst>
              <a:ext uri="{FF2B5EF4-FFF2-40B4-BE49-F238E27FC236}">
                <a16:creationId xmlns:a16="http://schemas.microsoft.com/office/drawing/2014/main" id="{A6163683-CFEC-3249-9AC6-39B35B59C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9" y="214382"/>
            <a:ext cx="5920613" cy="645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38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374" y="1425163"/>
            <a:ext cx="10383252" cy="4007673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17447E"/>
                </a:solidFill>
                <a:latin typeface="Gill Sans MT" panose="020B0502020104020203" pitchFamily="34" charset="0"/>
              </a:rPr>
              <a:t>CHRISTMAS</a:t>
            </a:r>
            <a:br>
              <a:rPr lang="en-GB" sz="9600" b="1" dirty="0">
                <a:solidFill>
                  <a:srgbClr val="17447E"/>
                </a:solidFill>
                <a:latin typeface="Gill Sans MT" panose="020B0502020104020203" pitchFamily="34" charset="0"/>
              </a:rPr>
            </a:br>
            <a:r>
              <a:rPr lang="en-GB" sz="9600" b="1" dirty="0">
                <a:solidFill>
                  <a:srgbClr val="17447E"/>
                </a:solidFill>
                <a:latin typeface="Gill Sans MT" panose="020B0502020104020203" pitchFamily="34" charset="0"/>
              </a:rPr>
              <a:t>SCAVENGER</a:t>
            </a:r>
            <a:br>
              <a:rPr lang="en-GB" sz="9600" b="1" dirty="0">
                <a:solidFill>
                  <a:srgbClr val="17447E"/>
                </a:solidFill>
                <a:latin typeface="Gill Sans MT" panose="020B0502020104020203" pitchFamily="34" charset="0"/>
              </a:rPr>
            </a:br>
            <a:r>
              <a:rPr lang="en-GB" sz="9600" b="1" dirty="0">
                <a:solidFill>
                  <a:srgbClr val="17447E"/>
                </a:solidFill>
                <a:latin typeface="Gill Sans MT" panose="020B0502020104020203" pitchFamily="34" charset="0"/>
              </a:rPr>
              <a:t>HUNT</a:t>
            </a:r>
          </a:p>
        </p:txBody>
      </p:sp>
    </p:spTree>
    <p:extLst>
      <p:ext uri="{BB962C8B-B14F-4D97-AF65-F5344CB8AC3E}">
        <p14:creationId xmlns:p14="http://schemas.microsoft.com/office/powerpoint/2010/main" val="2459278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9A20697-5018-1240-B65C-46FEC1426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363268"/>
              </p:ext>
            </p:extLst>
          </p:nvPr>
        </p:nvGraphicFramePr>
        <p:xfrm>
          <a:off x="700048" y="512116"/>
          <a:ext cx="10791904" cy="5887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5952">
                  <a:extLst>
                    <a:ext uri="{9D8B030D-6E8A-4147-A177-3AD203B41FA5}">
                      <a16:colId xmlns:a16="http://schemas.microsoft.com/office/drawing/2014/main" val="3704292945"/>
                    </a:ext>
                  </a:extLst>
                </a:gridCol>
                <a:gridCol w="5395952">
                  <a:extLst>
                    <a:ext uri="{9D8B030D-6E8A-4147-A177-3AD203B41FA5}">
                      <a16:colId xmlns:a16="http://schemas.microsoft.com/office/drawing/2014/main" val="1347554782"/>
                    </a:ext>
                  </a:extLst>
                </a:gridCol>
              </a:tblGrid>
              <a:tr h="7069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dirty="0">
                          <a:solidFill>
                            <a:srgbClr val="17447E"/>
                          </a:solidFill>
                          <a:latin typeface="Gill Sans MT" panose="020B0502020104020203" pitchFamily="34" charset="77"/>
                        </a:rPr>
                        <a:t>Something 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rgbClr val="17447E"/>
                          </a:solidFill>
                          <a:latin typeface="Gill Sans MT" panose="020B0502020104020203" pitchFamily="34" charset="77"/>
                        </a:rPr>
                        <a:t>A hat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412634"/>
                  </a:ext>
                </a:extLst>
              </a:tr>
              <a:tr h="706919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rgbClr val="17447E"/>
                          </a:solidFill>
                          <a:latin typeface="Gill Sans MT" panose="020B0502020104020203" pitchFamily="34" charset="77"/>
                        </a:rPr>
                        <a:t>A bow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0" i="0" dirty="0">
                          <a:solidFill>
                            <a:srgbClr val="17447E"/>
                          </a:solidFill>
                          <a:latin typeface="Gill Sans MT" panose="020B0502020104020203" pitchFamily="34" charset="77"/>
                        </a:rPr>
                        <a:t>Something you could give as a gift</a:t>
                      </a:r>
                      <a:endParaRPr lang="en-US" sz="2400" b="0" i="0" dirty="0">
                        <a:solidFill>
                          <a:srgbClr val="17447E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051756"/>
                  </a:ext>
                </a:extLst>
              </a:tr>
              <a:tr h="7069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dirty="0">
                          <a:solidFill>
                            <a:srgbClr val="17447E"/>
                          </a:solidFill>
                          <a:latin typeface="Gill Sans MT" panose="020B0502020104020203" pitchFamily="34" charset="77"/>
                        </a:rPr>
                        <a:t>Something you would find in a nativity scene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0" i="0" dirty="0">
                          <a:solidFill>
                            <a:srgbClr val="17447E"/>
                          </a:solidFill>
                          <a:latin typeface="Gill Sans MT" panose="020B0502020104020203" pitchFamily="34" charset="77"/>
                        </a:rPr>
                        <a:t>Something sparkly</a:t>
                      </a:r>
                      <a:endParaRPr lang="en-US" sz="2400" b="0" i="0" dirty="0">
                        <a:solidFill>
                          <a:srgbClr val="17447E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278860"/>
                  </a:ext>
                </a:extLst>
              </a:tr>
              <a:tr h="7069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dirty="0">
                          <a:solidFill>
                            <a:srgbClr val="17447E"/>
                          </a:solidFill>
                          <a:latin typeface="Gill Sans MT" panose="020B0502020104020203" pitchFamily="34" charset="77"/>
                        </a:rPr>
                        <a:t>A candle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0" i="0" dirty="0">
                          <a:solidFill>
                            <a:srgbClr val="17447E"/>
                          </a:solidFill>
                          <a:latin typeface="Gill Sans MT" panose="020B0502020104020203" pitchFamily="34" charset="77"/>
                        </a:rPr>
                        <a:t>Father Christmas</a:t>
                      </a:r>
                      <a:endParaRPr lang="en-US" sz="2400" b="0" i="0" dirty="0">
                        <a:solidFill>
                          <a:srgbClr val="17447E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68924"/>
                  </a:ext>
                </a:extLst>
              </a:tr>
              <a:tr h="7069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dirty="0">
                          <a:solidFill>
                            <a:srgbClr val="17447E"/>
                          </a:solidFill>
                          <a:latin typeface="Gill Sans MT" panose="020B0502020104020203" pitchFamily="34" charset="77"/>
                        </a:rPr>
                        <a:t>Something cold</a:t>
                      </a:r>
                      <a:endParaRPr lang="en-US" sz="2400" b="0" i="0" dirty="0">
                        <a:solidFill>
                          <a:srgbClr val="17447E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0" i="0" dirty="0">
                          <a:solidFill>
                            <a:srgbClr val="17447E"/>
                          </a:solidFill>
                          <a:latin typeface="Gill Sans MT" panose="020B0502020104020203" pitchFamily="34" charset="77"/>
                        </a:rPr>
                        <a:t>Something warm</a:t>
                      </a:r>
                      <a:endParaRPr lang="en-US" sz="2400" b="0" i="0" dirty="0">
                        <a:solidFill>
                          <a:srgbClr val="17447E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626742"/>
                  </a:ext>
                </a:extLst>
              </a:tr>
              <a:tr h="7069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dirty="0">
                          <a:solidFill>
                            <a:srgbClr val="17447E"/>
                          </a:solidFill>
                          <a:latin typeface="Gill Sans MT" panose="020B0502020104020203" pitchFamily="34" charset="77"/>
                        </a:rPr>
                        <a:t>A Christmas decoration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rgbClr val="17447E"/>
                          </a:solidFill>
                          <a:latin typeface="Gill Sans MT" panose="020B0502020104020203" pitchFamily="34" charset="77"/>
                        </a:rPr>
                        <a:t>Something fluffy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575347"/>
                  </a:ext>
                </a:extLst>
              </a:tr>
              <a:tr h="706919">
                <a:tc>
                  <a:txBody>
                    <a:bodyPr/>
                    <a:lstStyle/>
                    <a:p>
                      <a:pPr algn="l"/>
                      <a:r>
                        <a:rPr lang="en-GB" sz="2400" b="0" i="0" dirty="0">
                          <a:solidFill>
                            <a:srgbClr val="17447E"/>
                          </a:solidFill>
                          <a:latin typeface="Gill Sans MT" panose="020B0502020104020203" pitchFamily="34" charset="77"/>
                        </a:rPr>
                        <a:t>Something green</a:t>
                      </a:r>
                      <a:endParaRPr lang="en-US" sz="2400" b="0" i="0" dirty="0">
                        <a:solidFill>
                          <a:srgbClr val="17447E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dirty="0">
                          <a:solidFill>
                            <a:srgbClr val="17447E"/>
                          </a:solidFill>
                          <a:latin typeface="Gill Sans MT" panose="020B0502020104020203" pitchFamily="34" charset="77"/>
                        </a:rPr>
                        <a:t>Some Christmas themed clothing</a:t>
                      </a:r>
                      <a:endParaRPr lang="en-US" sz="2400" b="0" i="0" dirty="0">
                        <a:solidFill>
                          <a:srgbClr val="17447E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050279"/>
                  </a:ext>
                </a:extLst>
              </a:tr>
              <a:tr h="706919">
                <a:tc>
                  <a:txBody>
                    <a:bodyPr/>
                    <a:lstStyle/>
                    <a:p>
                      <a:pPr algn="l"/>
                      <a:r>
                        <a:rPr lang="en-GB" sz="2400" b="0" i="0" dirty="0">
                          <a:solidFill>
                            <a:srgbClr val="17447E"/>
                          </a:solidFill>
                          <a:latin typeface="Gill Sans MT" panose="020B0502020104020203" pitchFamily="34" charset="77"/>
                        </a:rPr>
                        <a:t>Chocolate</a:t>
                      </a:r>
                      <a:endParaRPr lang="en-US" sz="2400" b="0" i="0" dirty="0">
                        <a:solidFill>
                          <a:srgbClr val="17447E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dirty="0">
                          <a:solidFill>
                            <a:srgbClr val="17447E"/>
                          </a:solidFill>
                          <a:latin typeface="Gill Sans MT" panose="020B0502020104020203" pitchFamily="34" charset="77"/>
                        </a:rPr>
                        <a:t>Something you would like to receive at Christmas</a:t>
                      </a:r>
                      <a:endParaRPr lang="en-US" sz="2400" b="0" i="0" dirty="0">
                        <a:solidFill>
                          <a:srgbClr val="17447E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0941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980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A7F1B0-EF5C-C94D-BB15-0CCDCEB503B6}"/>
              </a:ext>
            </a:extLst>
          </p:cNvPr>
          <p:cNvSpPr txBox="1"/>
          <p:nvPr/>
        </p:nvSpPr>
        <p:spPr>
          <a:xfrm>
            <a:off x="871653" y="1443841"/>
            <a:ext cx="104486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7447E"/>
                </a:solidFill>
                <a:latin typeface="Gill Sans MT" panose="020B0502020104020203" pitchFamily="34" charset="77"/>
              </a:rPr>
              <a:t>The activities above can be used during a single session or distributed to young people and their families to complete in their own time – you might even wish to make it into a challenge or competition with prizes!</a:t>
            </a:r>
          </a:p>
          <a:p>
            <a:endParaRPr lang="en-US" sz="2800" dirty="0">
              <a:solidFill>
                <a:srgbClr val="17447E"/>
              </a:solidFill>
              <a:latin typeface="Gill Sans MT" panose="020B0502020104020203" pitchFamily="34" charset="77"/>
            </a:endParaRPr>
          </a:p>
          <a:p>
            <a:r>
              <a:rPr lang="en-US" sz="2800" dirty="0">
                <a:solidFill>
                  <a:srgbClr val="17447E"/>
                </a:solidFill>
                <a:latin typeface="Gill Sans MT" panose="020B0502020104020203" pitchFamily="34" charset="77"/>
              </a:rPr>
              <a:t>The whiteboard function on Zoom is a great way to make this PowerPoint interactive to get the young people to fill in answers on the screen. Activities such as Christmas-themed hangman and Christmas-themed Pictionary are also great time-fillers to play on the Whiteboard function.</a:t>
            </a:r>
          </a:p>
        </p:txBody>
      </p:sp>
    </p:spTree>
    <p:extLst>
      <p:ext uri="{BB962C8B-B14F-4D97-AF65-F5344CB8AC3E}">
        <p14:creationId xmlns:p14="http://schemas.microsoft.com/office/powerpoint/2010/main" val="3219681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9A20697-5018-1240-B65C-46FEC1426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661029"/>
              </p:ext>
            </p:extLst>
          </p:nvPr>
        </p:nvGraphicFramePr>
        <p:xfrm>
          <a:off x="700048" y="601324"/>
          <a:ext cx="10791904" cy="5655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5952">
                  <a:extLst>
                    <a:ext uri="{9D8B030D-6E8A-4147-A177-3AD203B41FA5}">
                      <a16:colId xmlns:a16="http://schemas.microsoft.com/office/drawing/2014/main" val="3704292945"/>
                    </a:ext>
                  </a:extLst>
                </a:gridCol>
                <a:gridCol w="5395952">
                  <a:extLst>
                    <a:ext uri="{9D8B030D-6E8A-4147-A177-3AD203B41FA5}">
                      <a16:colId xmlns:a16="http://schemas.microsoft.com/office/drawing/2014/main" val="1347554782"/>
                    </a:ext>
                  </a:extLst>
                </a:gridCol>
              </a:tblGrid>
              <a:tr h="7069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rgbClr val="17447E"/>
                          </a:solidFill>
                          <a:latin typeface="Gill Sans MT" panose="020B0502020104020203" pitchFamily="34" charset="0"/>
                        </a:rPr>
                        <a:t>A Christmas school play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>
                          <a:solidFill>
                            <a:srgbClr val="17447E"/>
                          </a:solidFill>
                          <a:latin typeface="Gill Sans MT" panose="020B0502020104020203" pitchFamily="34" charset="0"/>
                        </a:rPr>
                        <a:t>TINYVITA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412634"/>
                  </a:ext>
                </a:extLst>
              </a:tr>
              <a:tr h="706919"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17447E"/>
                          </a:solidFill>
                          <a:latin typeface="Gill Sans MT" panose="020B0502020104020203" pitchFamily="34" charset="0"/>
                        </a:rPr>
                        <a:t>Where they laid the baby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17447E"/>
                          </a:solidFill>
                          <a:latin typeface="Gill Sans MT" panose="020B0502020104020203" pitchFamily="34" charset="0"/>
                        </a:rPr>
                        <a:t>NGAMER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051756"/>
                  </a:ext>
                </a:extLst>
              </a:tr>
              <a:tr h="7069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17447E"/>
                          </a:solidFill>
                          <a:latin typeface="Gill Sans MT" panose="020B0502020104020203" pitchFamily="34" charset="0"/>
                        </a:rPr>
                        <a:t>Send them to friends this December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17447E"/>
                          </a:solidFill>
                          <a:latin typeface="Gill Sans MT" panose="020B0502020104020203" pitchFamily="34" charset="0"/>
                        </a:rPr>
                        <a:t>RDSAC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278860"/>
                  </a:ext>
                </a:extLst>
              </a:tr>
              <a:tr h="7069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17447E"/>
                          </a:solidFill>
                          <a:latin typeface="Gill Sans MT" panose="020B0502020104020203" pitchFamily="34" charset="0"/>
                        </a:rPr>
                        <a:t>It makes a white Christmas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17447E"/>
                          </a:solidFill>
                          <a:latin typeface="Gill Sans MT" panose="020B0502020104020203" pitchFamily="34" charset="0"/>
                        </a:rPr>
                        <a:t>WNOS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68924"/>
                  </a:ext>
                </a:extLst>
              </a:tr>
              <a:tr h="7069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17447E"/>
                          </a:solidFill>
                          <a:latin typeface="Gill Sans MT" panose="020B0502020104020203" pitchFamily="34" charset="0"/>
                        </a:rPr>
                        <a:t>The reason for the season!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17447E"/>
                          </a:solidFill>
                          <a:latin typeface="Gill Sans MT" panose="020B0502020104020203" pitchFamily="34" charset="0"/>
                        </a:rPr>
                        <a:t>SEJUS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626742"/>
                  </a:ext>
                </a:extLst>
              </a:tr>
              <a:tr h="7069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17447E"/>
                          </a:solidFill>
                          <a:latin typeface="Gill Sans MT" panose="020B0502020104020203" pitchFamily="34" charset="0"/>
                        </a:rPr>
                        <a:t>For dinner on 25 December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17447E"/>
                          </a:solidFill>
                          <a:latin typeface="Gill Sans MT" panose="020B0502020104020203" pitchFamily="34" charset="0"/>
                        </a:rPr>
                        <a:t>EKRTUY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575347"/>
                  </a:ext>
                </a:extLst>
              </a:tr>
              <a:tr h="706919"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17447E"/>
                          </a:solidFill>
                          <a:latin typeface="Gill Sans MT" panose="020B0502020104020203" pitchFamily="34" charset="0"/>
                        </a:rPr>
                        <a:t>Say it to everyone you meet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17447E"/>
                          </a:solidFill>
                          <a:latin typeface="Gill Sans MT" panose="020B0502020104020203" pitchFamily="34" charset="0"/>
                        </a:rPr>
                        <a:t>RYMER TRICHSAMS 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050279"/>
                  </a:ext>
                </a:extLst>
              </a:tr>
              <a:tr h="706919"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17447E"/>
                          </a:solidFill>
                          <a:latin typeface="Gill Sans MT" panose="020B0502020104020203" pitchFamily="34" charset="0"/>
                        </a:rPr>
                        <a:t>Jesus’ mother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17447E"/>
                          </a:solidFill>
                          <a:latin typeface="Gill Sans MT" panose="020B0502020104020203" pitchFamily="34" charset="0"/>
                        </a:rPr>
                        <a:t>ARMY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0941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728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9A20697-5018-1240-B65C-46FEC1426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391599"/>
              </p:ext>
            </p:extLst>
          </p:nvPr>
        </p:nvGraphicFramePr>
        <p:xfrm>
          <a:off x="700048" y="555605"/>
          <a:ext cx="10791903" cy="5791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7301">
                  <a:extLst>
                    <a:ext uri="{9D8B030D-6E8A-4147-A177-3AD203B41FA5}">
                      <a16:colId xmlns:a16="http://schemas.microsoft.com/office/drawing/2014/main" val="3704292945"/>
                    </a:ext>
                  </a:extLst>
                </a:gridCol>
                <a:gridCol w="3597301">
                  <a:extLst>
                    <a:ext uri="{9D8B030D-6E8A-4147-A177-3AD203B41FA5}">
                      <a16:colId xmlns:a16="http://schemas.microsoft.com/office/drawing/2014/main" val="1347554782"/>
                    </a:ext>
                  </a:extLst>
                </a:gridCol>
                <a:gridCol w="3597301">
                  <a:extLst>
                    <a:ext uri="{9D8B030D-6E8A-4147-A177-3AD203B41FA5}">
                      <a16:colId xmlns:a16="http://schemas.microsoft.com/office/drawing/2014/main" val="3537101489"/>
                    </a:ext>
                  </a:extLst>
                </a:gridCol>
              </a:tblGrid>
              <a:tr h="6646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dirty="0">
                          <a:solidFill>
                            <a:srgbClr val="002060"/>
                          </a:solidFill>
                          <a:latin typeface="Gill Sans MT" panose="020B0502020104020203" pitchFamily="34" charset="77"/>
                        </a:rPr>
                        <a:t>A Christmas school play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0" i="0" dirty="0">
                          <a:solidFill>
                            <a:srgbClr val="002060"/>
                          </a:solidFill>
                          <a:latin typeface="Gill Sans MT" panose="020B0502020104020203" pitchFamily="34" charset="77"/>
                        </a:rPr>
                        <a:t>TINYVITA</a:t>
                      </a:r>
                      <a:endParaRPr lang="en-US" sz="2400" b="0" i="0" dirty="0">
                        <a:solidFill>
                          <a:srgbClr val="002060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rgbClr val="002060"/>
                          </a:solidFill>
                          <a:latin typeface="Gill Sans MT" panose="020B0502020104020203" pitchFamily="34" charset="77"/>
                        </a:rPr>
                        <a:t>NATIVITY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412634"/>
                  </a:ext>
                </a:extLst>
              </a:tr>
              <a:tr h="664611">
                <a:tc>
                  <a:txBody>
                    <a:bodyPr/>
                    <a:lstStyle/>
                    <a:p>
                      <a:pPr algn="l"/>
                      <a:r>
                        <a:rPr lang="en-GB" sz="2400" b="0" i="0" dirty="0">
                          <a:solidFill>
                            <a:srgbClr val="002060"/>
                          </a:solidFill>
                          <a:latin typeface="Gill Sans MT" panose="020B0502020104020203" pitchFamily="34" charset="77"/>
                        </a:rPr>
                        <a:t>Where they laid the baby</a:t>
                      </a:r>
                      <a:endParaRPr lang="en-US" sz="2400" b="0" i="0" dirty="0">
                        <a:solidFill>
                          <a:srgbClr val="002060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0" i="0" dirty="0">
                          <a:solidFill>
                            <a:srgbClr val="002060"/>
                          </a:solidFill>
                          <a:latin typeface="Gill Sans MT" panose="020B0502020104020203" pitchFamily="34" charset="77"/>
                        </a:rPr>
                        <a:t>NGAMER</a:t>
                      </a:r>
                      <a:endParaRPr lang="en-US" sz="2400" b="0" i="0" dirty="0">
                        <a:solidFill>
                          <a:srgbClr val="002060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rgbClr val="002060"/>
                          </a:solidFill>
                          <a:latin typeface="Gill Sans MT" panose="020B0502020104020203" pitchFamily="34" charset="77"/>
                        </a:rPr>
                        <a:t>MANGER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051756"/>
                  </a:ext>
                </a:extLst>
              </a:tr>
              <a:tr h="8051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dirty="0">
                          <a:solidFill>
                            <a:srgbClr val="002060"/>
                          </a:solidFill>
                          <a:latin typeface="Gill Sans MT" panose="020B0502020104020203" pitchFamily="34" charset="77"/>
                        </a:rPr>
                        <a:t>Send them to friends this December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0" i="0" dirty="0">
                          <a:solidFill>
                            <a:srgbClr val="002060"/>
                          </a:solidFill>
                          <a:latin typeface="Gill Sans MT" panose="020B0502020104020203" pitchFamily="34" charset="77"/>
                        </a:rPr>
                        <a:t>RDSAC</a:t>
                      </a:r>
                      <a:endParaRPr lang="en-US" sz="2400" b="0" i="0" dirty="0">
                        <a:solidFill>
                          <a:srgbClr val="002060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rgbClr val="002060"/>
                          </a:solidFill>
                          <a:latin typeface="Gill Sans MT" panose="020B0502020104020203" pitchFamily="34" charset="77"/>
                        </a:rPr>
                        <a:t>CARDS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278860"/>
                  </a:ext>
                </a:extLst>
              </a:tr>
              <a:tr h="6646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dirty="0">
                          <a:solidFill>
                            <a:srgbClr val="002060"/>
                          </a:solidFill>
                          <a:latin typeface="Gill Sans MT" panose="020B0502020104020203" pitchFamily="34" charset="77"/>
                        </a:rPr>
                        <a:t>It makes a white Christmas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0" i="0" dirty="0">
                          <a:solidFill>
                            <a:srgbClr val="002060"/>
                          </a:solidFill>
                          <a:latin typeface="Gill Sans MT" panose="020B0502020104020203" pitchFamily="34" charset="77"/>
                        </a:rPr>
                        <a:t>WNOS</a:t>
                      </a:r>
                      <a:endParaRPr lang="en-US" sz="2400" b="0" i="0" dirty="0">
                        <a:solidFill>
                          <a:srgbClr val="002060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rgbClr val="002060"/>
                          </a:solidFill>
                          <a:latin typeface="Gill Sans MT" panose="020B0502020104020203" pitchFamily="34" charset="77"/>
                        </a:rPr>
                        <a:t>SNOW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68924"/>
                  </a:ext>
                </a:extLst>
              </a:tr>
              <a:tr h="6646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dirty="0">
                          <a:solidFill>
                            <a:srgbClr val="002060"/>
                          </a:solidFill>
                          <a:latin typeface="Gill Sans MT" panose="020B0502020104020203" pitchFamily="34" charset="77"/>
                        </a:rPr>
                        <a:t>The reason for the season!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0" i="0" dirty="0">
                          <a:solidFill>
                            <a:srgbClr val="002060"/>
                          </a:solidFill>
                          <a:latin typeface="Gill Sans MT" panose="020B0502020104020203" pitchFamily="34" charset="77"/>
                        </a:rPr>
                        <a:t>SEJUS</a:t>
                      </a:r>
                      <a:endParaRPr lang="en-US" sz="2400" b="0" i="0" dirty="0">
                        <a:solidFill>
                          <a:srgbClr val="002060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rgbClr val="002060"/>
                          </a:solidFill>
                          <a:latin typeface="Gill Sans MT" panose="020B0502020104020203" pitchFamily="34" charset="77"/>
                        </a:rPr>
                        <a:t>JESUS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626742"/>
                  </a:ext>
                </a:extLst>
              </a:tr>
              <a:tr h="8051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dirty="0">
                          <a:solidFill>
                            <a:srgbClr val="002060"/>
                          </a:solidFill>
                          <a:latin typeface="Gill Sans MT" panose="020B0502020104020203" pitchFamily="34" charset="77"/>
                        </a:rPr>
                        <a:t>For dinner on 25 December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0" i="0" dirty="0">
                          <a:solidFill>
                            <a:srgbClr val="002060"/>
                          </a:solidFill>
                          <a:latin typeface="Gill Sans MT" panose="020B0502020104020203" pitchFamily="34" charset="77"/>
                        </a:rPr>
                        <a:t>EKRTUY</a:t>
                      </a:r>
                      <a:endParaRPr lang="en-US" sz="2400" b="0" i="0" dirty="0">
                        <a:solidFill>
                          <a:srgbClr val="002060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rgbClr val="002060"/>
                          </a:solidFill>
                          <a:latin typeface="Gill Sans MT" panose="020B0502020104020203" pitchFamily="34" charset="77"/>
                        </a:rPr>
                        <a:t>TURKEY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575347"/>
                  </a:ext>
                </a:extLst>
              </a:tr>
              <a:tr h="805154">
                <a:tc>
                  <a:txBody>
                    <a:bodyPr/>
                    <a:lstStyle/>
                    <a:p>
                      <a:pPr algn="l"/>
                      <a:r>
                        <a:rPr lang="en-GB" sz="2400" b="0" i="0" dirty="0">
                          <a:solidFill>
                            <a:srgbClr val="002060"/>
                          </a:solidFill>
                          <a:latin typeface="Gill Sans MT" panose="020B0502020104020203" pitchFamily="34" charset="77"/>
                        </a:rPr>
                        <a:t>Say it to everyone you meet</a:t>
                      </a:r>
                      <a:endParaRPr lang="en-US" sz="2400" b="0" i="0" dirty="0">
                        <a:solidFill>
                          <a:srgbClr val="002060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0" i="0" dirty="0">
                          <a:solidFill>
                            <a:srgbClr val="002060"/>
                          </a:solidFill>
                          <a:latin typeface="Gill Sans MT" panose="020B0502020104020203" pitchFamily="34" charset="77"/>
                        </a:rPr>
                        <a:t>RYMER TRICHSAMS </a:t>
                      </a:r>
                      <a:endParaRPr lang="en-US" sz="2400" b="0" i="0" dirty="0">
                        <a:solidFill>
                          <a:srgbClr val="002060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rgbClr val="002060"/>
                          </a:solidFill>
                          <a:latin typeface="Gill Sans MT" panose="020B0502020104020203" pitchFamily="34" charset="77"/>
                        </a:rPr>
                        <a:t>MERRY CHRISTMAS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050279"/>
                  </a:ext>
                </a:extLst>
              </a:tr>
              <a:tr h="664611">
                <a:tc>
                  <a:txBody>
                    <a:bodyPr/>
                    <a:lstStyle/>
                    <a:p>
                      <a:pPr algn="l"/>
                      <a:r>
                        <a:rPr lang="en-GB" sz="2400" b="0" i="0" dirty="0">
                          <a:solidFill>
                            <a:srgbClr val="002060"/>
                          </a:solidFill>
                          <a:latin typeface="Gill Sans MT" panose="020B0502020104020203" pitchFamily="34" charset="77"/>
                        </a:rPr>
                        <a:t>Jesus’ mother</a:t>
                      </a:r>
                      <a:endParaRPr lang="en-US" sz="2400" b="0" i="0" dirty="0">
                        <a:solidFill>
                          <a:srgbClr val="002060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0" i="0" dirty="0">
                          <a:solidFill>
                            <a:srgbClr val="002060"/>
                          </a:solidFill>
                          <a:latin typeface="Gill Sans MT" panose="020B0502020104020203" pitchFamily="34" charset="77"/>
                        </a:rPr>
                        <a:t>ARMY</a:t>
                      </a:r>
                      <a:endParaRPr lang="en-US" sz="2400" b="0" i="0" dirty="0">
                        <a:solidFill>
                          <a:srgbClr val="002060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rgbClr val="002060"/>
                          </a:solidFill>
                          <a:latin typeface="Gill Sans MT" panose="020B0502020104020203" pitchFamily="34" charset="77"/>
                        </a:rPr>
                        <a:t>MARY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0941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316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374" y="1069178"/>
            <a:ext cx="10383252" cy="4719643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17447E"/>
                </a:solidFill>
                <a:latin typeface="Gill Sans MT" panose="020B0502020104020203" pitchFamily="34" charset="0"/>
              </a:rPr>
              <a:t>NATIVITY</a:t>
            </a:r>
            <a:br>
              <a:rPr lang="en-GB" sz="9600" b="1" dirty="0">
                <a:solidFill>
                  <a:srgbClr val="17447E"/>
                </a:solidFill>
                <a:latin typeface="Gill Sans MT" panose="020B0502020104020203" pitchFamily="34" charset="0"/>
              </a:rPr>
            </a:br>
            <a:r>
              <a:rPr lang="en-GB" sz="9600" b="1" dirty="0">
                <a:solidFill>
                  <a:srgbClr val="17447E"/>
                </a:solidFill>
                <a:latin typeface="Gill Sans MT" panose="020B0502020104020203" pitchFamily="34" charset="0"/>
              </a:rPr>
              <a:t>SPOT THE </a:t>
            </a:r>
            <a:br>
              <a:rPr lang="en-GB" sz="9600" b="1" dirty="0">
                <a:solidFill>
                  <a:srgbClr val="17447E"/>
                </a:solidFill>
                <a:latin typeface="Gill Sans MT" panose="020B0502020104020203" pitchFamily="34" charset="0"/>
              </a:rPr>
            </a:br>
            <a:r>
              <a:rPr lang="en-GB" sz="9600" b="1" dirty="0">
                <a:solidFill>
                  <a:srgbClr val="17447E"/>
                </a:solidFill>
                <a:latin typeface="Gill Sans MT" panose="020B0502020104020203" pitchFamily="34" charset="0"/>
              </a:rPr>
              <a:t>DIFFERENCE</a:t>
            </a:r>
            <a:br>
              <a:rPr lang="en-GB" sz="9600" b="1" dirty="0">
                <a:solidFill>
                  <a:srgbClr val="17447E"/>
                </a:solidFill>
                <a:latin typeface="Gill Sans MT" panose="020B0502020104020203" pitchFamily="34" charset="0"/>
              </a:rPr>
            </a:br>
            <a:r>
              <a:rPr lang="en-GB" sz="5400" b="1" dirty="0">
                <a:solidFill>
                  <a:srgbClr val="17447E"/>
                </a:solidFill>
                <a:latin typeface="Gill Sans MT" panose="020B0502020104020203" pitchFamily="34" charset="0"/>
              </a:rPr>
              <a:t>Can you spot ten differences?</a:t>
            </a:r>
            <a:endParaRPr lang="en-GB" sz="9600" b="1" dirty="0">
              <a:solidFill>
                <a:srgbClr val="17447E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671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18515E-A489-AE49-AE8B-20F4DDFBD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3892" y="433293"/>
            <a:ext cx="9464215" cy="59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49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18515E-A489-AE49-AE8B-20F4DDFBD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5170" y="434101"/>
            <a:ext cx="9461659" cy="598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46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374" y="2058589"/>
            <a:ext cx="10383252" cy="2740821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17447E"/>
                </a:solidFill>
                <a:latin typeface="Gill Sans MT" panose="020B0502020104020203" pitchFamily="34" charset="0"/>
              </a:rPr>
              <a:t>CHRISTMAS</a:t>
            </a:r>
            <a:br>
              <a:rPr lang="en-GB" sz="9600" b="1" dirty="0">
                <a:solidFill>
                  <a:srgbClr val="17447E"/>
                </a:solidFill>
                <a:latin typeface="Gill Sans MT" panose="020B0502020104020203" pitchFamily="34" charset="0"/>
              </a:rPr>
            </a:br>
            <a:r>
              <a:rPr lang="en-GB" sz="9600" b="1" dirty="0">
                <a:solidFill>
                  <a:srgbClr val="17447E"/>
                </a:solidFill>
                <a:latin typeface="Gill Sans MT" panose="020B0502020104020203" pitchFamily="34" charset="0"/>
              </a:rPr>
              <a:t>WORDSEARCH</a:t>
            </a:r>
          </a:p>
        </p:txBody>
      </p:sp>
    </p:spTree>
    <p:extLst>
      <p:ext uri="{BB962C8B-B14F-4D97-AF65-F5344CB8AC3E}">
        <p14:creationId xmlns:p14="http://schemas.microsoft.com/office/powerpoint/2010/main" val="3312551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rrow&#10;&#10;Description automatically generated">
            <a:extLst>
              <a:ext uri="{FF2B5EF4-FFF2-40B4-BE49-F238E27FC236}">
                <a16:creationId xmlns:a16="http://schemas.microsoft.com/office/drawing/2014/main" id="{54FD1EC1-EE5D-CD46-A7D1-86EFB75A6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37" y="426720"/>
            <a:ext cx="5993075" cy="597408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A8C2ED1-57AC-284B-93F7-F7667E602772}"/>
              </a:ext>
            </a:extLst>
          </p:cNvPr>
          <p:cNvSpPr txBox="1">
            <a:spLocks/>
          </p:cNvSpPr>
          <p:nvPr/>
        </p:nvSpPr>
        <p:spPr>
          <a:xfrm>
            <a:off x="6791092" y="466886"/>
            <a:ext cx="4786971" cy="59116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GB" sz="2400" dirty="0">
                <a:solidFill>
                  <a:srgbClr val="17447E"/>
                </a:solidFill>
                <a:latin typeface="Gill Sans MT" panose="020B0502020104020203" pitchFamily="34" charset="0"/>
              </a:rPr>
              <a:t>HOPE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GB" sz="2400" dirty="0">
                <a:solidFill>
                  <a:srgbClr val="17447E"/>
                </a:solidFill>
                <a:latin typeface="Gill Sans MT" panose="020B0502020104020203" pitchFamily="34" charset="0"/>
              </a:rPr>
              <a:t>RUDOLPH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GB" sz="2400" dirty="0">
                <a:solidFill>
                  <a:srgbClr val="17447E"/>
                </a:solidFill>
                <a:latin typeface="Gill Sans MT" panose="020B0502020104020203" pitchFamily="34" charset="0"/>
              </a:rPr>
              <a:t>ADVENT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GB" sz="2400" dirty="0">
                <a:solidFill>
                  <a:srgbClr val="17447E"/>
                </a:solidFill>
                <a:latin typeface="Gill Sans MT" panose="020B0502020104020203" pitchFamily="34" charset="0"/>
              </a:rPr>
              <a:t>CHOCOLATE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GB" sz="2400" dirty="0">
                <a:solidFill>
                  <a:srgbClr val="17447E"/>
                </a:solidFill>
                <a:latin typeface="Gill Sans MT" panose="020B0502020104020203" pitchFamily="34" charset="0"/>
              </a:rPr>
              <a:t>GIVING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GB" sz="2400" dirty="0">
                <a:solidFill>
                  <a:srgbClr val="17447E"/>
                </a:solidFill>
                <a:latin typeface="Gill Sans MT" panose="020B0502020104020203" pitchFamily="34" charset="0"/>
              </a:rPr>
              <a:t>PEACE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GB" sz="2400" dirty="0">
                <a:solidFill>
                  <a:srgbClr val="17447E"/>
                </a:solidFill>
                <a:latin typeface="Gill Sans MT" panose="020B0502020104020203" pitchFamily="34" charset="0"/>
              </a:rPr>
              <a:t>SNOWMAN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GB" sz="2400" dirty="0">
                <a:solidFill>
                  <a:srgbClr val="17447E"/>
                </a:solidFill>
                <a:latin typeface="Gill Sans MT" panose="020B0502020104020203" pitchFamily="34" charset="0"/>
              </a:rPr>
              <a:t>TREE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GB" sz="2400" dirty="0">
                <a:solidFill>
                  <a:srgbClr val="17447E"/>
                </a:solidFill>
                <a:latin typeface="Gill Sans MT" panose="020B0502020104020203" pitchFamily="34" charset="0"/>
              </a:rPr>
              <a:t>MERRY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GB" sz="2400" dirty="0">
                <a:solidFill>
                  <a:srgbClr val="17447E"/>
                </a:solidFill>
                <a:latin typeface="Gill Sans MT" panose="020B0502020104020203" pitchFamily="34" charset="0"/>
              </a:rPr>
              <a:t>CELEBRATE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GB" sz="2400" dirty="0">
                <a:solidFill>
                  <a:srgbClr val="17447E"/>
                </a:solidFill>
                <a:latin typeface="Gill Sans MT" panose="020B0502020104020203" pitchFamily="34" charset="0"/>
              </a:rPr>
              <a:t>HOLLY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GB" sz="2400" dirty="0">
                <a:solidFill>
                  <a:srgbClr val="17447E"/>
                </a:solidFill>
                <a:latin typeface="Gill Sans MT" panose="020B0502020104020203" pitchFamily="34" charset="0"/>
              </a:rPr>
              <a:t>STOCKINGS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GB" sz="2400" dirty="0">
                <a:solidFill>
                  <a:srgbClr val="17447E"/>
                </a:solidFill>
                <a:latin typeface="Gill Sans MT" panose="020B0502020104020203" pitchFamily="34" charset="0"/>
              </a:rPr>
              <a:t>JESUS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GB" sz="2400" dirty="0">
                <a:solidFill>
                  <a:srgbClr val="17447E"/>
                </a:solidFill>
                <a:latin typeface="Gill Sans MT" panose="020B0502020104020203" pitchFamily="34" charset="0"/>
              </a:rPr>
              <a:t>DONKEY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GB" sz="2400" dirty="0">
                <a:solidFill>
                  <a:srgbClr val="17447E"/>
                </a:solidFill>
                <a:latin typeface="Gill Sans MT" panose="020B0502020104020203" pitchFamily="34" charset="0"/>
              </a:rPr>
              <a:t>KING HEROD</a:t>
            </a:r>
          </a:p>
        </p:txBody>
      </p:sp>
    </p:spTree>
    <p:extLst>
      <p:ext uri="{BB962C8B-B14F-4D97-AF65-F5344CB8AC3E}">
        <p14:creationId xmlns:p14="http://schemas.microsoft.com/office/powerpoint/2010/main" val="3417121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374" y="1425163"/>
            <a:ext cx="10383252" cy="4007673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17447E"/>
                </a:solidFill>
                <a:latin typeface="Gill Sans MT" panose="020B0502020104020203" pitchFamily="34" charset="0"/>
              </a:rPr>
              <a:t>CHRISTMAS</a:t>
            </a:r>
            <a:br>
              <a:rPr lang="en-GB" sz="9600" b="1" dirty="0">
                <a:solidFill>
                  <a:srgbClr val="17447E"/>
                </a:solidFill>
                <a:latin typeface="Gill Sans MT" panose="020B0502020104020203" pitchFamily="34" charset="0"/>
              </a:rPr>
            </a:br>
            <a:r>
              <a:rPr lang="en-GB" sz="9600" b="1" dirty="0">
                <a:solidFill>
                  <a:srgbClr val="17447E"/>
                </a:solidFill>
                <a:latin typeface="Gill Sans MT" panose="020B0502020104020203" pitchFamily="34" charset="0"/>
              </a:rPr>
              <a:t>JUMPER DECORATING</a:t>
            </a:r>
          </a:p>
        </p:txBody>
      </p:sp>
    </p:spTree>
    <p:extLst>
      <p:ext uri="{BB962C8B-B14F-4D97-AF65-F5344CB8AC3E}">
        <p14:creationId xmlns:p14="http://schemas.microsoft.com/office/powerpoint/2010/main" val="683695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298</Words>
  <Application>Microsoft Macintosh PowerPoint</Application>
  <PresentationFormat>Widescreen</PresentationFormat>
  <Paragraphs>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Gill Sans MT</vt:lpstr>
      <vt:lpstr>Office Theme</vt:lpstr>
      <vt:lpstr>CHRISTMAS ANAGRAM QUIZ</vt:lpstr>
      <vt:lpstr>PowerPoint Presentation</vt:lpstr>
      <vt:lpstr>PowerPoint Presentation</vt:lpstr>
      <vt:lpstr>NATIVITY SPOT THE  DIFFERENCE Can you spot ten differences?</vt:lpstr>
      <vt:lpstr>PowerPoint Presentation</vt:lpstr>
      <vt:lpstr>PowerPoint Presentation</vt:lpstr>
      <vt:lpstr>CHRISTMAS WORDSEARCH</vt:lpstr>
      <vt:lpstr>PowerPoint Presentation</vt:lpstr>
      <vt:lpstr>CHRISTMAS JUMPER DECORATING</vt:lpstr>
      <vt:lpstr>PowerPoint Presentation</vt:lpstr>
      <vt:lpstr>CHRISTMAS SCAVENGER HUNT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JOY</dc:title>
  <dc:creator>Eleanor Bennett</dc:creator>
  <cp:lastModifiedBy>Microsoft Office User</cp:lastModifiedBy>
  <cp:revision>28</cp:revision>
  <dcterms:created xsi:type="dcterms:W3CDTF">2020-11-17T11:04:22Z</dcterms:created>
  <dcterms:modified xsi:type="dcterms:W3CDTF">2020-12-07T08:59:28Z</dcterms:modified>
</cp:coreProperties>
</file>